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3" r:id="rId4"/>
    <p:sldId id="258" r:id="rId5"/>
    <p:sldId id="264" r:id="rId6"/>
    <p:sldId id="259" r:id="rId7"/>
    <p:sldId id="260" r:id="rId8"/>
    <p:sldId id="261" r:id="rId9"/>
    <p:sldId id="262" r:id="rId10"/>
    <p:sldId id="268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FFFF"/>
    <a:srgbClr val="92D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8F81D-53B8-4E69-A552-9476FA90983F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37B6C-D40F-4273-B299-6614A58FE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37B6C-D40F-4273-B299-6614A58FE00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2E1E9-D14E-4CE9-B792-D28555AA5100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CEC14-958B-4B05-B11E-FDF992B7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ol.ro/fisiere/file/Backtracking/13%20-%20Joc%20-%20Problema%20labirintului.swf" TargetMode="External"/><Relationship Id="rId2" Type="http://schemas.openxmlformats.org/officeDocument/2006/relationships/hyperlink" Target="http://www.carol.ro/fisiere/file/Backtracking/12%20-%20Problema%20comis-voiajorului%20-%20implementare.sw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arol.ro/fisiere/file/Backtracking/15%20-%20Problema%20labirintului%20-%20implementare.sw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prog.ide.sk/pas2.php?s=4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2625"/>
            <a:ext cx="8382000" cy="1450975"/>
          </a:xfrm>
        </p:spPr>
        <p:txBody>
          <a:bodyPr>
            <a:noAutofit/>
          </a:bodyPr>
          <a:lstStyle/>
          <a:p>
            <a:r>
              <a:rPr lang="hu-HU" sz="6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 </a:t>
            </a:r>
            <a:r>
              <a:rPr lang="it-IT" sz="6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backtracking</a:t>
            </a:r>
            <a:r>
              <a:rPr lang="hu-HU" sz="6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módszer</a:t>
            </a:r>
            <a:r>
              <a:rPr lang="it-IT" sz="6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</a:t>
            </a:r>
            <a:endParaRPr lang="en-US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3276600"/>
            <a:ext cx="4191000" cy="5334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XI. </a:t>
            </a:r>
            <a:r>
              <a:rPr lang="en-US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oszt</a:t>
            </a:r>
            <a:r>
              <a:rPr lang="hu-H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ály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914400" y="685800"/>
            <a:ext cx="5486400" cy="5486400"/>
            <a:chOff x="914400" y="685800"/>
            <a:chExt cx="5486400" cy="5486400"/>
          </a:xfrm>
        </p:grpSpPr>
        <p:sp>
          <p:nvSpPr>
            <p:cNvPr id="2" name="Rectangle 1"/>
            <p:cNvSpPr/>
            <p:nvPr/>
          </p:nvSpPr>
          <p:spPr>
            <a:xfrm>
              <a:off x="914400" y="685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600200" y="685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2286000" y="685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971800" y="685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657600" y="685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343400" y="685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029200" y="6858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715000" y="685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14400" y="13716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00200" y="1371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86000" y="1371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1800" y="13716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57600" y="13716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43400" y="13716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29200" y="1371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715000" y="13716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14400" y="2057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00200" y="2057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286000" y="20574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71800" y="2057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657600" y="2057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343400" y="2057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029200" y="20574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715000" y="2057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14400" y="27432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600200" y="27432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286000" y="27432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971800" y="27432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657600" y="27432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343400" y="27432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029200" y="27432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715000" y="27432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914400" y="34290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600200" y="34290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286000" y="34290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971800" y="34290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657600" y="34290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343400" y="34290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029200" y="34290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715000" y="34290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914400" y="4114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600200" y="4114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286000" y="41148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971800" y="41148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600" y="41148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343400" y="4114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029200" y="4114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15000" y="41148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14400" y="48006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600200" y="4800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286000" y="4800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971800" y="48006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657600" y="4800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343400" y="4800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029200" y="4800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715000" y="48006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914400" y="5486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600200" y="5486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286000" y="5486400"/>
              <a:ext cx="685800" cy="6858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971800" y="5486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657600" y="5486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343400" y="5486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029200" y="5486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715000" y="5486400"/>
              <a:ext cx="6858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Smiley Face 66"/>
          <p:cNvSpPr/>
          <p:nvPr/>
        </p:nvSpPr>
        <p:spPr>
          <a:xfrm>
            <a:off x="2362200" y="6019800"/>
            <a:ext cx="533400" cy="533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/>
          <p:cNvGrpSpPr/>
          <p:nvPr/>
        </p:nvGrpSpPr>
        <p:grpSpPr>
          <a:xfrm>
            <a:off x="2628900" y="685800"/>
            <a:ext cx="2743200" cy="5334000"/>
            <a:chOff x="2628900" y="685800"/>
            <a:chExt cx="2743200" cy="5334000"/>
          </a:xfrm>
        </p:grpSpPr>
        <p:cxnSp>
          <p:nvCxnSpPr>
            <p:cNvPr id="69" name="Elbow Connector 68"/>
            <p:cNvCxnSpPr>
              <a:stCxn id="67" idx="0"/>
            </p:cNvCxnSpPr>
            <p:nvPr/>
          </p:nvCxnSpPr>
          <p:spPr>
            <a:xfrm rot="5400000" flipH="1" flipV="1">
              <a:off x="2457450" y="4514850"/>
              <a:ext cx="1676400" cy="1333500"/>
            </a:xfrm>
            <a:prstGeom prst="bentConnector3">
              <a:avLst>
                <a:gd name="adj1" fmla="val 95748"/>
              </a:avLst>
            </a:prstGeom>
            <a:ln w="28575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/>
            <p:nvPr/>
          </p:nvCxnSpPr>
          <p:spPr>
            <a:xfrm rot="5400000" flipH="1" flipV="1">
              <a:off x="3962400" y="2971800"/>
              <a:ext cx="1371600" cy="1371600"/>
            </a:xfrm>
            <a:prstGeom prst="bentConnector3">
              <a:avLst>
                <a:gd name="adj1" fmla="val 90860"/>
              </a:avLst>
            </a:prstGeom>
            <a:ln w="28575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endCxn id="8" idx="0"/>
            </p:cNvCxnSpPr>
            <p:nvPr/>
          </p:nvCxnSpPr>
          <p:spPr>
            <a:xfrm rot="5400000" flipH="1" flipV="1">
              <a:off x="4171950" y="1847850"/>
              <a:ext cx="2362200" cy="38100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Left-Right Arrow 88"/>
          <p:cNvSpPr/>
          <p:nvPr/>
        </p:nvSpPr>
        <p:spPr>
          <a:xfrm>
            <a:off x="4953000" y="228600"/>
            <a:ext cx="838200" cy="381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7" name="Group 96"/>
          <p:cNvGrpSpPr/>
          <p:nvPr/>
        </p:nvGrpSpPr>
        <p:grpSpPr>
          <a:xfrm>
            <a:off x="2628900" y="4648200"/>
            <a:ext cx="3619500" cy="1371600"/>
            <a:chOff x="2628900" y="4648200"/>
            <a:chExt cx="3619500" cy="1371600"/>
          </a:xfrm>
        </p:grpSpPr>
        <p:cxnSp>
          <p:nvCxnSpPr>
            <p:cNvPr id="91" name="Elbow Connector 90"/>
            <p:cNvCxnSpPr>
              <a:stCxn id="67" idx="0"/>
            </p:cNvCxnSpPr>
            <p:nvPr/>
          </p:nvCxnSpPr>
          <p:spPr>
            <a:xfrm rot="5400000" flipH="1" flipV="1">
              <a:off x="2609850" y="4667250"/>
              <a:ext cx="1371600" cy="1333500"/>
            </a:xfrm>
            <a:prstGeom prst="bentConnector3">
              <a:avLst>
                <a:gd name="adj1" fmla="val 103763"/>
              </a:avLst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Elbow Connector 93"/>
            <p:cNvCxnSpPr/>
            <p:nvPr/>
          </p:nvCxnSpPr>
          <p:spPr>
            <a:xfrm>
              <a:off x="3962400" y="4648200"/>
              <a:ext cx="2286000" cy="609600"/>
            </a:xfrm>
            <a:prstGeom prst="bentConnector3">
              <a:avLst>
                <a:gd name="adj1" fmla="val -2258"/>
              </a:avLst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Oval 97"/>
          <p:cNvSpPr/>
          <p:nvPr/>
        </p:nvSpPr>
        <p:spPr>
          <a:xfrm>
            <a:off x="2438400" y="56388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1</a:t>
            </a:r>
            <a:endParaRPr lang="en-US" sz="1000" dirty="0"/>
          </a:p>
        </p:txBody>
      </p:sp>
      <p:sp>
        <p:nvSpPr>
          <p:cNvPr id="99" name="Oval 98"/>
          <p:cNvSpPr/>
          <p:nvPr/>
        </p:nvSpPr>
        <p:spPr>
          <a:xfrm>
            <a:off x="2438400" y="49530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100" name="Oval 99"/>
          <p:cNvSpPr/>
          <p:nvPr/>
        </p:nvSpPr>
        <p:spPr>
          <a:xfrm>
            <a:off x="2438400" y="41910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3</a:t>
            </a:r>
            <a:endParaRPr lang="en-US" sz="1000" dirty="0"/>
          </a:p>
        </p:txBody>
      </p:sp>
      <p:sp>
        <p:nvSpPr>
          <p:cNvPr id="101" name="Oval 100"/>
          <p:cNvSpPr/>
          <p:nvPr/>
        </p:nvSpPr>
        <p:spPr>
          <a:xfrm>
            <a:off x="3200400" y="41910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102" name="Oval 101"/>
          <p:cNvSpPr/>
          <p:nvPr/>
        </p:nvSpPr>
        <p:spPr>
          <a:xfrm>
            <a:off x="3810000" y="41910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103" name="Oval 102"/>
          <p:cNvSpPr/>
          <p:nvPr/>
        </p:nvSpPr>
        <p:spPr>
          <a:xfrm>
            <a:off x="3810000" y="359664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4" name="Oval 103"/>
          <p:cNvSpPr/>
          <p:nvPr/>
        </p:nvSpPr>
        <p:spPr>
          <a:xfrm>
            <a:off x="3810000" y="28956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7</a:t>
            </a:r>
            <a:endParaRPr lang="en-US" sz="1000" dirty="0"/>
          </a:p>
        </p:txBody>
      </p:sp>
      <p:sp>
        <p:nvSpPr>
          <p:cNvPr id="105" name="Oval 104"/>
          <p:cNvSpPr/>
          <p:nvPr/>
        </p:nvSpPr>
        <p:spPr>
          <a:xfrm>
            <a:off x="4572000" y="28956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8</a:t>
            </a:r>
            <a:endParaRPr lang="en-US" sz="1000" dirty="0"/>
          </a:p>
        </p:txBody>
      </p:sp>
      <p:sp>
        <p:nvSpPr>
          <p:cNvPr id="106" name="Oval 105"/>
          <p:cNvSpPr/>
          <p:nvPr/>
        </p:nvSpPr>
        <p:spPr>
          <a:xfrm>
            <a:off x="5181600" y="28956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9</a:t>
            </a:r>
            <a:endParaRPr lang="en-US" sz="1000" dirty="0"/>
          </a:p>
        </p:txBody>
      </p:sp>
      <p:sp>
        <p:nvSpPr>
          <p:cNvPr id="107" name="Oval 106"/>
          <p:cNvSpPr/>
          <p:nvPr/>
        </p:nvSpPr>
        <p:spPr>
          <a:xfrm>
            <a:off x="5181600" y="22098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108" name="Oval 107"/>
          <p:cNvSpPr/>
          <p:nvPr/>
        </p:nvSpPr>
        <p:spPr>
          <a:xfrm>
            <a:off x="5181600" y="15240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11</a:t>
            </a:r>
            <a:endParaRPr lang="en-US" sz="1000" dirty="0"/>
          </a:p>
        </p:txBody>
      </p:sp>
      <p:sp>
        <p:nvSpPr>
          <p:cNvPr id="109" name="Oval 108"/>
          <p:cNvSpPr/>
          <p:nvPr/>
        </p:nvSpPr>
        <p:spPr>
          <a:xfrm>
            <a:off x="5181600" y="914400"/>
            <a:ext cx="457200" cy="3657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12</a:t>
            </a:r>
            <a:endParaRPr lang="en-US" sz="1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6553200" y="838201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Mit</a:t>
            </a:r>
            <a:r>
              <a:rPr lang="hu-HU" dirty="0" smtClean="0"/>
              <a:t> helyettesítettünk egy egy       csomóval?</a:t>
            </a:r>
            <a:endParaRPr lang="en-US" dirty="0"/>
          </a:p>
        </p:txBody>
      </p:sp>
      <p:sp>
        <p:nvSpPr>
          <p:cNvPr id="111" name="Oval 110"/>
          <p:cNvSpPr/>
          <p:nvPr/>
        </p:nvSpPr>
        <p:spPr>
          <a:xfrm>
            <a:off x="7467600" y="12192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/>
          <p:cNvGrpSpPr/>
          <p:nvPr/>
        </p:nvGrpSpPr>
        <p:grpSpPr>
          <a:xfrm>
            <a:off x="6781800" y="5562600"/>
            <a:ext cx="2057400" cy="609600"/>
            <a:chOff x="6553200" y="5410200"/>
            <a:chExt cx="2286000" cy="762000"/>
          </a:xfrm>
        </p:grpSpPr>
        <p:sp>
          <p:nvSpPr>
            <p:cNvPr id="90" name="Rectangle 89"/>
            <p:cNvSpPr/>
            <p:nvPr/>
          </p:nvSpPr>
          <p:spPr>
            <a:xfrm>
              <a:off x="6553200" y="5410200"/>
              <a:ext cx="7620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315200" y="5410200"/>
              <a:ext cx="7620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8077200" y="5410200"/>
              <a:ext cx="7620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</p:grpSp>
      <p:graphicFrame>
        <p:nvGraphicFramePr>
          <p:cNvPr id="95" name="Table 94"/>
          <p:cNvGraphicFramePr>
            <a:graphicFrameLocks noGrp="1"/>
          </p:cNvGraphicFramePr>
          <p:nvPr/>
        </p:nvGraphicFramePr>
        <p:xfrm>
          <a:off x="304800" y="685800"/>
          <a:ext cx="4572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6" name="Table 95"/>
          <p:cNvGraphicFramePr>
            <a:graphicFrameLocks noGrp="1"/>
          </p:cNvGraphicFramePr>
          <p:nvPr/>
        </p:nvGraphicFramePr>
        <p:xfrm>
          <a:off x="914400" y="6334760"/>
          <a:ext cx="5486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4" name="Straight Arrow Connector 113"/>
          <p:cNvCxnSpPr>
            <a:endCxn id="90" idx="1"/>
          </p:cNvCxnSpPr>
          <p:nvPr/>
        </p:nvCxnSpPr>
        <p:spPr>
          <a:xfrm flipV="1">
            <a:off x="533400" y="5867400"/>
            <a:ext cx="6248400" cy="15240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endCxn id="92" idx="2"/>
          </p:cNvCxnSpPr>
          <p:nvPr/>
        </p:nvCxnSpPr>
        <p:spPr>
          <a:xfrm flipV="1">
            <a:off x="2438400" y="6172200"/>
            <a:ext cx="5372100" cy="38100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98" idx="6"/>
            <a:endCxn id="93" idx="0"/>
          </p:cNvCxnSpPr>
          <p:nvPr/>
        </p:nvCxnSpPr>
        <p:spPr>
          <a:xfrm flipV="1">
            <a:off x="2895600" y="5562600"/>
            <a:ext cx="5600700" cy="25908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4" name="Table 123"/>
          <p:cNvGraphicFramePr>
            <a:graphicFrameLocks noGrp="1"/>
          </p:cNvGraphicFramePr>
          <p:nvPr/>
        </p:nvGraphicFramePr>
        <p:xfrm>
          <a:off x="6705600" y="4876800"/>
          <a:ext cx="2286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sor</a:t>
                      </a:r>
                      <a:r>
                        <a:rPr lang="en-US" sz="1000" dirty="0" smtClean="0"/>
                        <a:t> index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oszlop</a:t>
                      </a:r>
                      <a:r>
                        <a:rPr lang="en-US" sz="1000" dirty="0" smtClean="0"/>
                        <a:t> index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</a:t>
                      </a:r>
                      <a:r>
                        <a:rPr lang="hu-HU" sz="1000" dirty="0" smtClean="0"/>
                        <a:t>épésszám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5" name="Explosion 2 124"/>
          <p:cNvSpPr/>
          <p:nvPr/>
        </p:nvSpPr>
        <p:spPr>
          <a:xfrm>
            <a:off x="6553200" y="2286000"/>
            <a:ext cx="2438400" cy="2438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Folytasd!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057400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http://www.carol.ro/fisiere/file/Backtracking/12%20-%20Problema%20comis-voiajorului%20-%</a:t>
            </a:r>
            <a:r>
              <a:rPr lang="en-US" dirty="0" smtClean="0">
                <a:hlinkClick r:id="rId2"/>
              </a:rPr>
              <a:t>20implementare.swf</a:t>
            </a:r>
            <a:endParaRPr lang="hu-HU" dirty="0" smtClean="0"/>
          </a:p>
          <a:p>
            <a:pPr marL="342900" indent="-342900">
              <a:buFont typeface="+mj-lt"/>
              <a:buAutoNum type="arabicPeriod"/>
            </a:pPr>
            <a:endParaRPr lang="hu-H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http://www.carol.ro/fisiere/file/Backtracking/13%20-%20Joc%20-%20Problema%20labirintului.swf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http://www.carol.ro/fisiere/file/Backtracking/15%20-%20Problema%20labirintului%20-%20implementare.swf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i="1" dirty="0" smtClean="0"/>
              <a:t>A </a:t>
            </a:r>
            <a:r>
              <a:rPr lang="it-IT" b="1" i="1" dirty="0" smtClean="0"/>
              <a:t>backtracking</a:t>
            </a:r>
            <a:r>
              <a:rPr lang="hu-HU" b="1" i="1" dirty="0" smtClean="0"/>
              <a:t> rekurzív változata a permutációra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3810000" cy="2971800"/>
          </a:xfrm>
          <a:ln w="57150">
            <a:solidFill>
              <a:schemeClr val="bg1">
                <a:lumMod val="8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hu-HU" sz="1500" dirty="0" smtClean="0"/>
              <a:t>Alprogram bktr(p)  </a:t>
            </a:r>
            <a:r>
              <a:rPr lang="en-US" sz="1500" dirty="0" smtClean="0"/>
              <a:t>{</a:t>
            </a:r>
            <a:r>
              <a:rPr lang="en-US" sz="1500" dirty="0" err="1" smtClean="0"/>
              <a:t>elj</a:t>
            </a:r>
            <a:r>
              <a:rPr lang="hu-HU" sz="1500" dirty="0" smtClean="0"/>
              <a:t>árás</a:t>
            </a:r>
            <a:r>
              <a:rPr lang="en-US" sz="1500" dirty="0" smtClean="0"/>
              <a:t>}</a:t>
            </a:r>
            <a:endParaRPr lang="hu-HU" sz="1500" dirty="0" smtClean="0"/>
          </a:p>
          <a:p>
            <a:pPr>
              <a:buNone/>
            </a:pPr>
            <a:r>
              <a:rPr lang="hu-HU" sz="1500" dirty="0" smtClean="0"/>
              <a:t>Minden</a:t>
            </a:r>
            <a:r>
              <a:rPr lang="vi-VN" sz="1500" dirty="0" smtClean="0"/>
              <a:t> </a:t>
            </a:r>
            <a:r>
              <a:rPr lang="vi-VN" sz="1500" dirty="0"/>
              <a:t>pval </a:t>
            </a:r>
            <a:r>
              <a:rPr lang="en-US" sz="1500" dirty="0" smtClean="0">
                <a:sym typeface="Wingdings" pitchFamily="2" charset="2"/>
              </a:rPr>
              <a:t> </a:t>
            </a:r>
            <a:r>
              <a:rPr lang="hu-HU" sz="1500" dirty="0">
                <a:sym typeface="Wingdings" pitchFamily="2" charset="2"/>
              </a:rPr>
              <a:t>1</a:t>
            </a:r>
            <a:r>
              <a:rPr lang="vi-VN" sz="1500" dirty="0" smtClean="0"/>
              <a:t> </a:t>
            </a:r>
            <a:r>
              <a:rPr lang="hu-HU" sz="1500" dirty="0"/>
              <a:t>-</a:t>
            </a:r>
            <a:r>
              <a:rPr lang="hu-HU" sz="1500" dirty="0" smtClean="0"/>
              <a:t>től</a:t>
            </a:r>
            <a:r>
              <a:rPr lang="vi-VN" sz="1500" dirty="0" smtClean="0"/>
              <a:t> </a:t>
            </a:r>
            <a:r>
              <a:rPr lang="hu-HU" sz="1500" dirty="0" smtClean="0"/>
              <a:t>n -ig</a:t>
            </a:r>
            <a:r>
              <a:rPr lang="vi-VN" sz="1500" dirty="0" smtClean="0"/>
              <a:t> </a:t>
            </a:r>
            <a:r>
              <a:rPr lang="hu-HU" sz="1500" dirty="0" smtClean="0"/>
              <a:t>végezd el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kezdet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en-US" sz="1500" dirty="0" err="1" smtClean="0"/>
              <a:t>st</a:t>
            </a:r>
            <a:r>
              <a:rPr lang="en-US" sz="1500" dirty="0" smtClean="0"/>
              <a:t>[p</a:t>
            </a:r>
            <a:r>
              <a:rPr lang="en-US" sz="1500" dirty="0"/>
              <a:t>]← </a:t>
            </a:r>
            <a:r>
              <a:rPr lang="en-US" sz="1500" dirty="0" err="1"/>
              <a:t>pval</a:t>
            </a:r>
            <a:endParaRPr lang="en-US" sz="1500" dirty="0"/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hu-HU" sz="1500" dirty="0" smtClean="0">
                <a:solidFill>
                  <a:srgbClr val="FFC000"/>
                </a:solidFill>
              </a:rPr>
              <a:t>ha</a:t>
            </a:r>
            <a:r>
              <a:rPr lang="vi-VN" sz="1500" dirty="0" smtClean="0"/>
              <a:t> </a:t>
            </a:r>
            <a:r>
              <a:rPr lang="hu-HU" sz="1600" dirty="0"/>
              <a:t> </a:t>
            </a:r>
            <a:r>
              <a:rPr lang="hu-HU" sz="1600" i="1" u="sng" dirty="0" smtClean="0"/>
              <a:t>megfelel</a:t>
            </a:r>
            <a:r>
              <a:rPr lang="vi-VN" sz="1600" i="1" u="sng" dirty="0" smtClean="0"/>
              <a:t>(p) </a:t>
            </a:r>
            <a:r>
              <a:rPr lang="vi-VN" sz="1500" dirty="0" smtClean="0"/>
              <a:t>a</a:t>
            </a:r>
            <a:r>
              <a:rPr lang="hu-HU" sz="1500" dirty="0" smtClean="0"/>
              <a:t>kkor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            </a:t>
            </a:r>
            <a:r>
              <a:rPr lang="hu-HU" sz="1500" dirty="0" smtClean="0">
                <a:solidFill>
                  <a:srgbClr val="92D050"/>
                </a:solidFill>
              </a:rPr>
              <a:t>ha</a:t>
            </a:r>
            <a:r>
              <a:rPr lang="pt-BR" sz="1500" dirty="0" smtClean="0"/>
              <a:t> </a:t>
            </a:r>
            <a:r>
              <a:rPr lang="hu-HU" sz="1600" i="1" dirty="0"/>
              <a:t> </a:t>
            </a:r>
            <a:r>
              <a:rPr lang="hu-HU" sz="1600" i="1" dirty="0" smtClean="0"/>
              <a:t>p</a:t>
            </a:r>
            <a:r>
              <a:rPr lang="en-US" sz="1600" i="1" dirty="0" smtClean="0"/>
              <a:t>=n</a:t>
            </a:r>
            <a:r>
              <a:rPr lang="pt-BR" sz="1600" i="1" dirty="0" smtClean="0"/>
              <a:t> </a:t>
            </a:r>
            <a:r>
              <a:rPr lang="hu-HU" sz="1600" i="1" dirty="0" smtClean="0"/>
              <a:t> </a:t>
            </a:r>
            <a:r>
              <a:rPr lang="pt-BR" sz="1500" dirty="0" smtClean="0"/>
              <a:t>a</a:t>
            </a:r>
            <a:r>
              <a:rPr lang="hu-HU" sz="1500" dirty="0" smtClean="0"/>
              <a:t>kkor</a:t>
            </a:r>
            <a:endParaRPr lang="pt-BR" sz="1500" dirty="0"/>
          </a:p>
          <a:p>
            <a:pPr>
              <a:buNone/>
            </a:pPr>
            <a:r>
              <a:rPr lang="hu-HU" sz="1500" i="1" dirty="0" smtClean="0"/>
              <a:t>                         </a:t>
            </a:r>
            <a:r>
              <a:rPr lang="hu-HU" sz="1600" i="1" dirty="0" smtClean="0"/>
              <a:t>meghív  kiír_vektor</a:t>
            </a:r>
            <a:r>
              <a:rPr lang="en-US" sz="1600" i="1" dirty="0" smtClean="0"/>
              <a:t>(p, </a:t>
            </a:r>
            <a:r>
              <a:rPr lang="en-US" sz="1600" i="1" dirty="0" err="1" smtClean="0"/>
              <a:t>st</a:t>
            </a:r>
            <a:r>
              <a:rPr lang="en-US" sz="1600" i="1" dirty="0" smtClean="0"/>
              <a:t>)</a:t>
            </a:r>
            <a:endParaRPr lang="en-US" sz="1500" i="1" dirty="0"/>
          </a:p>
          <a:p>
            <a:pPr>
              <a:buNone/>
            </a:pPr>
            <a:r>
              <a:rPr lang="hu-HU" sz="1500" dirty="0" smtClean="0"/>
              <a:t>                    </a:t>
            </a:r>
            <a:r>
              <a:rPr lang="hu-HU" sz="1500" dirty="0" smtClean="0">
                <a:solidFill>
                  <a:srgbClr val="92D050"/>
                </a:solidFill>
              </a:rPr>
              <a:t>különben</a:t>
            </a:r>
            <a:endParaRPr lang="en-US" sz="1500" dirty="0">
              <a:solidFill>
                <a:srgbClr val="92D050"/>
              </a:solidFill>
            </a:endParaRPr>
          </a:p>
          <a:p>
            <a:pPr>
              <a:buNone/>
            </a:pPr>
            <a:r>
              <a:rPr lang="hu-HU" sz="1500" i="1" dirty="0" smtClean="0"/>
              <a:t>                         </a:t>
            </a:r>
            <a:r>
              <a:rPr lang="en-US" sz="1500" i="1" dirty="0" err="1" smtClean="0"/>
              <a:t>bktr</a:t>
            </a:r>
            <a:r>
              <a:rPr lang="en-US" sz="1500" i="1" dirty="0" smtClean="0"/>
              <a:t> </a:t>
            </a:r>
            <a:r>
              <a:rPr lang="en-US" sz="1500" i="1" dirty="0"/>
              <a:t>(p+1)</a:t>
            </a:r>
          </a:p>
          <a:p>
            <a:pPr>
              <a:buNone/>
            </a:pPr>
            <a:r>
              <a:rPr lang="hu-HU" sz="1500" dirty="0" smtClean="0"/>
              <a:t> 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vége</a:t>
            </a:r>
            <a:r>
              <a:rPr lang="en-US" sz="15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" name="Straight Arrow Connector 4"/>
          <p:cNvCxnSpPr>
            <a:stCxn id="8" idx="7"/>
          </p:cNvCxnSpPr>
          <p:nvPr/>
        </p:nvCxnSpPr>
        <p:spPr>
          <a:xfrm rot="5400000" flipH="1" flipV="1">
            <a:off x="3165007" y="2611204"/>
            <a:ext cx="741596" cy="283438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19600" y="2057400"/>
            <a:ext cx="4343400" cy="2031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chemeClr val="bg1">
                <a:lumMod val="8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Algoritmus</a:t>
            </a:r>
            <a:r>
              <a:rPr lang="en-US" dirty="0" smtClean="0"/>
              <a:t> </a:t>
            </a:r>
            <a:r>
              <a:rPr lang="en-US" dirty="0" err="1" smtClean="0"/>
              <a:t>megfelel</a:t>
            </a:r>
            <a:r>
              <a:rPr lang="en-US" dirty="0" smtClean="0"/>
              <a:t>(p) {f</a:t>
            </a:r>
            <a:r>
              <a:rPr lang="hu-HU" dirty="0"/>
              <a:t>ü</a:t>
            </a:r>
            <a:r>
              <a:rPr lang="en-US" dirty="0" err="1" smtClean="0"/>
              <a:t>ggv</a:t>
            </a:r>
            <a:r>
              <a:rPr lang="hu-HU" dirty="0" smtClean="0"/>
              <a:t>é</a:t>
            </a:r>
            <a:r>
              <a:rPr lang="en-US" dirty="0" err="1" smtClean="0"/>
              <a:t>ny</a:t>
            </a:r>
            <a:r>
              <a:rPr lang="en-US" dirty="0" smtClean="0"/>
              <a:t>}</a:t>
            </a:r>
          </a:p>
          <a:p>
            <a:r>
              <a:rPr lang="en-US" dirty="0" err="1" smtClean="0"/>
              <a:t>megfelel</a:t>
            </a:r>
            <a:r>
              <a:rPr lang="en-US" dirty="0" smtClean="0"/>
              <a:t>:=</a:t>
            </a:r>
            <a:r>
              <a:rPr lang="en-US" dirty="0" err="1" smtClean="0"/>
              <a:t>igaz</a:t>
            </a:r>
            <a:r>
              <a:rPr lang="en-US" dirty="0" smtClean="0"/>
              <a:t>;</a:t>
            </a:r>
            <a:endParaRPr lang="hu-HU" dirty="0" smtClean="0"/>
          </a:p>
          <a:p>
            <a:pPr>
              <a:buNone/>
            </a:pPr>
            <a:r>
              <a:rPr lang="hu-HU" dirty="0" smtClean="0"/>
              <a:t>Minden </a:t>
            </a:r>
            <a:r>
              <a:rPr lang="vi-VN" dirty="0" smtClean="0"/>
              <a:t> </a:t>
            </a:r>
            <a:r>
              <a:rPr lang="hu-HU" dirty="0" smtClean="0"/>
              <a:t>j</a:t>
            </a:r>
            <a:r>
              <a:rPr lang="vi-VN" dirty="0" smtClean="0"/>
              <a:t> </a:t>
            </a:r>
            <a:r>
              <a:rPr lang="en-US" dirty="0" smtClean="0">
                <a:sym typeface="Wingdings" pitchFamily="2" charset="2"/>
              </a:rPr>
              <a:t> </a:t>
            </a:r>
            <a:r>
              <a:rPr lang="hu-HU" dirty="0" smtClean="0">
                <a:sym typeface="Wingdings" pitchFamily="2" charset="2"/>
              </a:rPr>
              <a:t>1</a:t>
            </a:r>
            <a:r>
              <a:rPr lang="vi-VN" dirty="0" smtClean="0"/>
              <a:t> </a:t>
            </a:r>
            <a:r>
              <a:rPr lang="hu-HU" dirty="0" smtClean="0"/>
              <a:t>-től</a:t>
            </a:r>
            <a:r>
              <a:rPr lang="vi-VN" dirty="0" smtClean="0"/>
              <a:t> </a:t>
            </a:r>
            <a:r>
              <a:rPr lang="hu-HU" dirty="0" smtClean="0"/>
              <a:t>p-1 -ig</a:t>
            </a:r>
            <a:r>
              <a:rPr lang="vi-VN" dirty="0" smtClean="0"/>
              <a:t> </a:t>
            </a:r>
            <a:r>
              <a:rPr lang="hu-HU" dirty="0" smtClean="0"/>
              <a:t>végezd el</a:t>
            </a:r>
            <a:endParaRPr lang="vi-VN" dirty="0" smtClean="0"/>
          </a:p>
          <a:p>
            <a:pPr>
              <a:buNone/>
            </a:pPr>
            <a:r>
              <a:rPr lang="hu-HU" dirty="0" smtClean="0"/>
              <a:t>       </a:t>
            </a: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kezdet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dirty="0" smtClean="0"/>
              <a:t>           </a:t>
            </a:r>
            <a:r>
              <a:rPr lang="hu-HU" dirty="0" smtClean="0">
                <a:solidFill>
                  <a:srgbClr val="FFC000"/>
                </a:solidFill>
              </a:rPr>
              <a:t>ha</a:t>
            </a:r>
            <a:r>
              <a:rPr lang="vi-VN" dirty="0" smtClean="0"/>
              <a:t> </a:t>
            </a:r>
            <a:r>
              <a:rPr lang="en-US" dirty="0" err="1" smtClean="0"/>
              <a:t>st</a:t>
            </a:r>
            <a:r>
              <a:rPr lang="en-US" dirty="0" smtClean="0"/>
              <a:t>[p] = </a:t>
            </a:r>
            <a:r>
              <a:rPr lang="en-US" dirty="0" err="1" smtClean="0"/>
              <a:t>st</a:t>
            </a:r>
            <a:r>
              <a:rPr lang="en-US" dirty="0" smtClean="0"/>
              <a:t>[j] </a:t>
            </a:r>
            <a:r>
              <a:rPr lang="vi-VN" dirty="0" smtClean="0"/>
              <a:t>a</a:t>
            </a:r>
            <a:r>
              <a:rPr lang="hu-HU" dirty="0" smtClean="0"/>
              <a:t>kkor</a:t>
            </a:r>
            <a:r>
              <a:rPr lang="en-US" dirty="0" smtClean="0"/>
              <a:t> </a:t>
            </a:r>
            <a:r>
              <a:rPr lang="en-US" dirty="0" err="1" smtClean="0"/>
              <a:t>megfelel</a:t>
            </a:r>
            <a:r>
              <a:rPr lang="en-US" dirty="0" smtClean="0"/>
              <a:t>:=</a:t>
            </a:r>
            <a:r>
              <a:rPr lang="en-US" dirty="0" err="1" smtClean="0"/>
              <a:t>hamis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v</a:t>
            </a:r>
            <a:r>
              <a:rPr lang="hu-HU" dirty="0" smtClean="0"/>
              <a:t>é</a:t>
            </a:r>
            <a:r>
              <a:rPr lang="en-US" dirty="0" err="1" smtClean="0"/>
              <a:t>ge</a:t>
            </a:r>
            <a:endParaRPr lang="vi-VN" dirty="0" smtClean="0"/>
          </a:p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752600" y="4648200"/>
            <a:ext cx="3048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143000" y="4343400"/>
            <a:ext cx="11430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i="1" dirty="0" smtClean="0"/>
              <a:t>A </a:t>
            </a:r>
            <a:r>
              <a:rPr lang="it-IT" b="1" i="1" dirty="0" smtClean="0"/>
              <a:t>backtracking</a:t>
            </a:r>
            <a:r>
              <a:rPr lang="hu-HU" b="1" i="1" dirty="0" smtClean="0"/>
              <a:t> rekurzív változata a variációra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3810000" cy="2971800"/>
          </a:xfrm>
          <a:ln w="57150">
            <a:solidFill>
              <a:schemeClr val="bg1">
                <a:lumMod val="8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hu-HU" sz="1500" dirty="0" smtClean="0"/>
              <a:t>Alprogram bktr(p)  </a:t>
            </a:r>
            <a:r>
              <a:rPr lang="en-US" sz="1500" dirty="0" smtClean="0"/>
              <a:t>{</a:t>
            </a:r>
            <a:r>
              <a:rPr lang="en-US" sz="1500" dirty="0" err="1" smtClean="0"/>
              <a:t>elj</a:t>
            </a:r>
            <a:r>
              <a:rPr lang="hu-HU" sz="1500" dirty="0" smtClean="0"/>
              <a:t>árás</a:t>
            </a:r>
            <a:r>
              <a:rPr lang="en-US" sz="1500" dirty="0" smtClean="0"/>
              <a:t>}</a:t>
            </a:r>
            <a:endParaRPr lang="hu-HU" sz="1500" dirty="0" smtClean="0"/>
          </a:p>
          <a:p>
            <a:pPr>
              <a:buNone/>
            </a:pPr>
            <a:r>
              <a:rPr lang="hu-HU" sz="1500" dirty="0" smtClean="0"/>
              <a:t>Minden</a:t>
            </a:r>
            <a:r>
              <a:rPr lang="vi-VN" sz="1500" dirty="0" smtClean="0"/>
              <a:t> </a:t>
            </a:r>
            <a:r>
              <a:rPr lang="vi-VN" sz="1500" dirty="0"/>
              <a:t>pval </a:t>
            </a:r>
            <a:r>
              <a:rPr lang="en-US" sz="1500" dirty="0" smtClean="0">
                <a:sym typeface="Wingdings" pitchFamily="2" charset="2"/>
              </a:rPr>
              <a:t> </a:t>
            </a:r>
            <a:r>
              <a:rPr lang="hu-HU" sz="1500" dirty="0">
                <a:sym typeface="Wingdings" pitchFamily="2" charset="2"/>
              </a:rPr>
              <a:t>1</a:t>
            </a:r>
            <a:r>
              <a:rPr lang="vi-VN" sz="1500" dirty="0" smtClean="0"/>
              <a:t> </a:t>
            </a:r>
            <a:r>
              <a:rPr lang="hu-HU" sz="1500" dirty="0"/>
              <a:t>-</a:t>
            </a:r>
            <a:r>
              <a:rPr lang="hu-HU" sz="1500" dirty="0" smtClean="0"/>
              <a:t>től</a:t>
            </a:r>
            <a:r>
              <a:rPr lang="vi-VN" sz="1500" dirty="0" smtClean="0"/>
              <a:t> </a:t>
            </a:r>
            <a:r>
              <a:rPr lang="hu-HU" sz="1500" dirty="0" smtClean="0"/>
              <a:t>n -ig</a:t>
            </a:r>
            <a:r>
              <a:rPr lang="vi-VN" sz="1500" dirty="0" smtClean="0"/>
              <a:t> </a:t>
            </a:r>
            <a:r>
              <a:rPr lang="hu-HU" sz="1500" dirty="0" smtClean="0"/>
              <a:t>végezd el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kezdet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en-US" sz="1500" dirty="0" err="1" smtClean="0"/>
              <a:t>st</a:t>
            </a:r>
            <a:r>
              <a:rPr lang="en-US" sz="1500" dirty="0" smtClean="0"/>
              <a:t>[p</a:t>
            </a:r>
            <a:r>
              <a:rPr lang="en-US" sz="1500" dirty="0"/>
              <a:t>]← </a:t>
            </a:r>
            <a:r>
              <a:rPr lang="en-US" sz="1500" dirty="0" err="1"/>
              <a:t>pval</a:t>
            </a:r>
            <a:endParaRPr lang="en-US" sz="1500" dirty="0"/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hu-HU" sz="1500" dirty="0" smtClean="0">
                <a:solidFill>
                  <a:srgbClr val="FFC000"/>
                </a:solidFill>
              </a:rPr>
              <a:t>ha</a:t>
            </a:r>
            <a:r>
              <a:rPr lang="vi-VN" sz="1500" dirty="0" smtClean="0"/>
              <a:t> </a:t>
            </a:r>
            <a:r>
              <a:rPr lang="hu-HU" sz="1600" dirty="0"/>
              <a:t> </a:t>
            </a:r>
            <a:r>
              <a:rPr lang="hu-HU" sz="1600" i="1" u="sng" dirty="0" smtClean="0"/>
              <a:t>megfelel</a:t>
            </a:r>
            <a:r>
              <a:rPr lang="vi-VN" sz="1600" i="1" u="sng" dirty="0" smtClean="0"/>
              <a:t>(p) </a:t>
            </a:r>
            <a:r>
              <a:rPr lang="vi-VN" sz="1500" dirty="0" smtClean="0"/>
              <a:t>a</a:t>
            </a:r>
            <a:r>
              <a:rPr lang="hu-HU" sz="1500" dirty="0" smtClean="0"/>
              <a:t>kkor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            </a:t>
            </a:r>
            <a:r>
              <a:rPr lang="hu-HU" sz="1500" dirty="0" smtClean="0">
                <a:solidFill>
                  <a:srgbClr val="92D050"/>
                </a:solidFill>
              </a:rPr>
              <a:t>ha</a:t>
            </a:r>
            <a:r>
              <a:rPr lang="pt-BR" sz="1500" dirty="0" smtClean="0"/>
              <a:t> </a:t>
            </a:r>
            <a:r>
              <a:rPr lang="hu-HU" sz="1600" i="1" dirty="0"/>
              <a:t> </a:t>
            </a:r>
            <a:r>
              <a:rPr lang="hu-HU" sz="1600" i="1" dirty="0" smtClean="0"/>
              <a:t>p</a:t>
            </a:r>
            <a:r>
              <a:rPr lang="en-US" sz="1600" i="1" dirty="0" smtClean="0"/>
              <a:t>=</a:t>
            </a:r>
            <a:r>
              <a:rPr lang="hu-HU" sz="1600" b="1" i="1" dirty="0" smtClean="0">
                <a:solidFill>
                  <a:srgbClr val="00B0F0"/>
                </a:solidFill>
              </a:rPr>
              <a:t>k</a:t>
            </a:r>
            <a:r>
              <a:rPr lang="pt-BR" sz="1600" i="1" dirty="0" smtClean="0"/>
              <a:t> </a:t>
            </a:r>
            <a:r>
              <a:rPr lang="hu-HU" sz="1600" i="1" dirty="0" smtClean="0"/>
              <a:t> </a:t>
            </a:r>
            <a:r>
              <a:rPr lang="pt-BR" sz="1500" dirty="0" smtClean="0"/>
              <a:t>a</a:t>
            </a:r>
            <a:r>
              <a:rPr lang="hu-HU" sz="1500" dirty="0" smtClean="0"/>
              <a:t>kkor</a:t>
            </a:r>
            <a:endParaRPr lang="pt-BR" sz="1500" dirty="0"/>
          </a:p>
          <a:p>
            <a:pPr>
              <a:buNone/>
            </a:pPr>
            <a:r>
              <a:rPr lang="hu-HU" sz="1500" i="1" dirty="0" smtClean="0"/>
              <a:t>                         </a:t>
            </a:r>
            <a:r>
              <a:rPr lang="hu-HU" sz="1600" i="1" dirty="0" smtClean="0"/>
              <a:t>meghív  kiír_vektor</a:t>
            </a:r>
            <a:r>
              <a:rPr lang="en-US" sz="1600" i="1" dirty="0" smtClean="0"/>
              <a:t>(p, </a:t>
            </a:r>
            <a:r>
              <a:rPr lang="en-US" sz="1600" i="1" dirty="0" err="1" smtClean="0"/>
              <a:t>st</a:t>
            </a:r>
            <a:r>
              <a:rPr lang="en-US" sz="1600" i="1" dirty="0" smtClean="0"/>
              <a:t>)</a:t>
            </a:r>
            <a:endParaRPr lang="en-US" sz="1500" i="1" dirty="0"/>
          </a:p>
          <a:p>
            <a:pPr>
              <a:buNone/>
            </a:pPr>
            <a:r>
              <a:rPr lang="hu-HU" sz="1500" dirty="0" smtClean="0"/>
              <a:t>                    </a:t>
            </a:r>
            <a:r>
              <a:rPr lang="hu-HU" sz="1500" dirty="0" smtClean="0">
                <a:solidFill>
                  <a:srgbClr val="92D050"/>
                </a:solidFill>
              </a:rPr>
              <a:t>különben</a:t>
            </a:r>
            <a:endParaRPr lang="en-US" sz="1500" dirty="0">
              <a:solidFill>
                <a:srgbClr val="92D050"/>
              </a:solidFill>
            </a:endParaRPr>
          </a:p>
          <a:p>
            <a:pPr>
              <a:buNone/>
            </a:pPr>
            <a:r>
              <a:rPr lang="hu-HU" sz="1500" i="1" dirty="0" smtClean="0"/>
              <a:t>                         </a:t>
            </a:r>
            <a:r>
              <a:rPr lang="en-US" sz="1500" i="1" dirty="0" err="1" smtClean="0"/>
              <a:t>bktr</a:t>
            </a:r>
            <a:r>
              <a:rPr lang="en-US" sz="1500" i="1" dirty="0" smtClean="0"/>
              <a:t> </a:t>
            </a:r>
            <a:r>
              <a:rPr lang="en-US" sz="1500" i="1" dirty="0"/>
              <a:t>(p+1)</a:t>
            </a:r>
          </a:p>
          <a:p>
            <a:pPr>
              <a:buNone/>
            </a:pPr>
            <a:r>
              <a:rPr lang="hu-HU" sz="1500" dirty="0" smtClean="0"/>
              <a:t> 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vége</a:t>
            </a:r>
            <a:r>
              <a:rPr lang="en-US" sz="15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" name="Straight Arrow Connector 4"/>
          <p:cNvCxnSpPr>
            <a:stCxn id="8" idx="7"/>
          </p:cNvCxnSpPr>
          <p:nvPr/>
        </p:nvCxnSpPr>
        <p:spPr>
          <a:xfrm rot="5400000" flipH="1" flipV="1">
            <a:off x="3165007" y="2611204"/>
            <a:ext cx="741596" cy="283438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19600" y="2057400"/>
            <a:ext cx="4343400" cy="2031325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bg1">
                <a:lumMod val="8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Algoritmus</a:t>
            </a:r>
            <a:r>
              <a:rPr lang="en-US" dirty="0" smtClean="0"/>
              <a:t> </a:t>
            </a:r>
            <a:r>
              <a:rPr lang="en-US" dirty="0" err="1" smtClean="0"/>
              <a:t>megfelel</a:t>
            </a:r>
            <a:r>
              <a:rPr lang="en-US" dirty="0" smtClean="0"/>
              <a:t>(p) {f</a:t>
            </a:r>
            <a:r>
              <a:rPr lang="hu-HU" dirty="0"/>
              <a:t>ü</a:t>
            </a:r>
            <a:r>
              <a:rPr lang="en-US" dirty="0" err="1" smtClean="0"/>
              <a:t>ggv</a:t>
            </a:r>
            <a:r>
              <a:rPr lang="hu-HU" dirty="0" smtClean="0"/>
              <a:t>é</a:t>
            </a:r>
            <a:r>
              <a:rPr lang="en-US" dirty="0" err="1" smtClean="0"/>
              <a:t>ny</a:t>
            </a:r>
            <a:r>
              <a:rPr lang="en-US" dirty="0" smtClean="0"/>
              <a:t>}</a:t>
            </a:r>
          </a:p>
          <a:p>
            <a:r>
              <a:rPr lang="en-US" dirty="0" err="1" smtClean="0"/>
              <a:t>megfelel</a:t>
            </a:r>
            <a:r>
              <a:rPr lang="en-US" dirty="0" smtClean="0"/>
              <a:t>:=</a:t>
            </a:r>
            <a:r>
              <a:rPr lang="en-US" dirty="0" err="1" smtClean="0"/>
              <a:t>igaz</a:t>
            </a:r>
            <a:r>
              <a:rPr lang="en-US" dirty="0" smtClean="0"/>
              <a:t>;</a:t>
            </a:r>
            <a:endParaRPr lang="hu-HU" dirty="0" smtClean="0"/>
          </a:p>
          <a:p>
            <a:pPr>
              <a:buNone/>
            </a:pPr>
            <a:r>
              <a:rPr lang="hu-HU" dirty="0" smtClean="0"/>
              <a:t>Minden </a:t>
            </a:r>
            <a:r>
              <a:rPr lang="vi-VN" dirty="0" smtClean="0"/>
              <a:t> </a:t>
            </a:r>
            <a:r>
              <a:rPr lang="hu-HU" dirty="0" smtClean="0"/>
              <a:t>j</a:t>
            </a:r>
            <a:r>
              <a:rPr lang="vi-VN" dirty="0" smtClean="0"/>
              <a:t> </a:t>
            </a:r>
            <a:r>
              <a:rPr lang="en-US" dirty="0" smtClean="0">
                <a:sym typeface="Wingdings" pitchFamily="2" charset="2"/>
              </a:rPr>
              <a:t> </a:t>
            </a:r>
            <a:r>
              <a:rPr lang="hu-HU" dirty="0" smtClean="0">
                <a:sym typeface="Wingdings" pitchFamily="2" charset="2"/>
              </a:rPr>
              <a:t>1</a:t>
            </a:r>
            <a:r>
              <a:rPr lang="vi-VN" dirty="0" smtClean="0"/>
              <a:t> </a:t>
            </a:r>
            <a:r>
              <a:rPr lang="hu-HU" dirty="0" smtClean="0"/>
              <a:t>-től</a:t>
            </a:r>
            <a:r>
              <a:rPr lang="vi-VN" dirty="0" smtClean="0"/>
              <a:t> </a:t>
            </a:r>
            <a:r>
              <a:rPr lang="hu-HU" dirty="0" smtClean="0"/>
              <a:t>p-1 -ig</a:t>
            </a:r>
            <a:r>
              <a:rPr lang="vi-VN" dirty="0" smtClean="0"/>
              <a:t> </a:t>
            </a:r>
            <a:r>
              <a:rPr lang="hu-HU" dirty="0" smtClean="0"/>
              <a:t>végezd el</a:t>
            </a:r>
            <a:endParaRPr lang="vi-VN" dirty="0" smtClean="0"/>
          </a:p>
          <a:p>
            <a:pPr>
              <a:buNone/>
            </a:pPr>
            <a:r>
              <a:rPr lang="hu-HU" dirty="0" smtClean="0"/>
              <a:t>       </a:t>
            </a: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kezdet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dirty="0" smtClean="0"/>
              <a:t>           </a:t>
            </a:r>
            <a:r>
              <a:rPr lang="hu-HU" dirty="0" smtClean="0">
                <a:solidFill>
                  <a:srgbClr val="FFC000"/>
                </a:solidFill>
              </a:rPr>
              <a:t>ha</a:t>
            </a:r>
            <a:r>
              <a:rPr lang="vi-VN" dirty="0" smtClean="0"/>
              <a:t> </a:t>
            </a:r>
            <a:r>
              <a:rPr lang="en-US" dirty="0" err="1" smtClean="0"/>
              <a:t>st</a:t>
            </a:r>
            <a:r>
              <a:rPr lang="en-US" dirty="0" smtClean="0"/>
              <a:t>[p] = </a:t>
            </a:r>
            <a:r>
              <a:rPr lang="en-US" dirty="0" err="1" smtClean="0"/>
              <a:t>st</a:t>
            </a:r>
            <a:r>
              <a:rPr lang="en-US" dirty="0" smtClean="0"/>
              <a:t>[j] </a:t>
            </a:r>
            <a:r>
              <a:rPr lang="vi-VN" dirty="0" smtClean="0"/>
              <a:t>a</a:t>
            </a:r>
            <a:r>
              <a:rPr lang="hu-HU" dirty="0" smtClean="0"/>
              <a:t>kkor</a:t>
            </a:r>
            <a:r>
              <a:rPr lang="en-US" dirty="0" smtClean="0"/>
              <a:t> </a:t>
            </a:r>
            <a:r>
              <a:rPr lang="en-US" dirty="0" err="1" smtClean="0"/>
              <a:t>megfelel</a:t>
            </a:r>
            <a:r>
              <a:rPr lang="en-US" dirty="0" smtClean="0"/>
              <a:t>:=</a:t>
            </a:r>
            <a:r>
              <a:rPr lang="en-US" dirty="0" err="1" smtClean="0"/>
              <a:t>hamis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v</a:t>
            </a:r>
            <a:r>
              <a:rPr lang="hu-HU" dirty="0" smtClean="0"/>
              <a:t>é</a:t>
            </a:r>
            <a:r>
              <a:rPr lang="en-US" dirty="0" err="1" smtClean="0"/>
              <a:t>ge</a:t>
            </a:r>
            <a:endParaRPr lang="vi-VN" dirty="0" smtClean="0"/>
          </a:p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752600" y="4648200"/>
            <a:ext cx="3048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143000" y="4343400"/>
            <a:ext cx="11430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0" y="47244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00B0F0"/>
                </a:solidFill>
              </a:rPr>
              <a:t>Változás</a:t>
            </a:r>
            <a:r>
              <a:rPr lang="hu-HU" dirty="0" smtClean="0"/>
              <a:t>: csak a </a:t>
            </a:r>
            <a:r>
              <a:rPr lang="en-US" dirty="0" smtClean="0"/>
              <a:t> </a:t>
            </a:r>
            <a:r>
              <a:rPr lang="hu-HU" b="1" i="1" dirty="0" smtClean="0"/>
              <a:t>p</a:t>
            </a:r>
            <a:r>
              <a:rPr lang="en-US" b="1" i="1" dirty="0" smtClean="0"/>
              <a:t>=</a:t>
            </a:r>
            <a:r>
              <a:rPr lang="en-US" b="1" i="1" dirty="0" smtClean="0">
                <a:solidFill>
                  <a:srgbClr val="00B0F0"/>
                </a:solidFill>
              </a:rPr>
              <a:t>n</a:t>
            </a:r>
            <a:r>
              <a:rPr lang="en-US" b="1" i="1" dirty="0" smtClean="0"/>
              <a:t> </a:t>
            </a:r>
            <a:r>
              <a:rPr lang="en-US" dirty="0" smtClean="0"/>
              <a:t>v</a:t>
            </a:r>
            <a:r>
              <a:rPr lang="hu-HU" dirty="0" smtClean="0"/>
              <a:t>á</a:t>
            </a:r>
            <a:r>
              <a:rPr lang="en-US" dirty="0" err="1" smtClean="0"/>
              <a:t>ltozott</a:t>
            </a:r>
            <a:r>
              <a:rPr lang="en-US" dirty="0" smtClean="0"/>
              <a:t>   </a:t>
            </a:r>
            <a:r>
              <a:rPr lang="en-US" b="1" i="1" dirty="0" smtClean="0"/>
              <a:t>p=</a:t>
            </a:r>
            <a:r>
              <a:rPr lang="en-US" b="1" i="1" dirty="0" smtClean="0">
                <a:solidFill>
                  <a:srgbClr val="00B0F0"/>
                </a:solidFill>
              </a:rPr>
              <a:t>k</a:t>
            </a:r>
            <a:r>
              <a:rPr lang="en-US" dirty="0" smtClean="0"/>
              <a:t>    -</a:t>
            </a:r>
            <a:r>
              <a:rPr lang="en-US" dirty="0" err="1" smtClean="0"/>
              <a:t>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i="1" dirty="0" smtClean="0"/>
              <a:t>A </a:t>
            </a:r>
            <a:r>
              <a:rPr lang="it-IT" b="1" i="1" dirty="0" smtClean="0"/>
              <a:t>backtracking</a:t>
            </a:r>
            <a:r>
              <a:rPr lang="hu-HU" b="1" i="1" dirty="0" smtClean="0"/>
              <a:t> rekurzív változata a variációra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3810000" cy="2971800"/>
          </a:xfrm>
          <a:ln w="57150">
            <a:solidFill>
              <a:schemeClr val="bg1">
                <a:lumMod val="8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hu-HU" sz="1500" dirty="0" smtClean="0"/>
              <a:t>Alprogram bktr(p)  </a:t>
            </a:r>
            <a:r>
              <a:rPr lang="en-US" sz="1500" dirty="0" smtClean="0"/>
              <a:t>{</a:t>
            </a:r>
            <a:r>
              <a:rPr lang="en-US" sz="1500" dirty="0" err="1" smtClean="0"/>
              <a:t>elj</a:t>
            </a:r>
            <a:r>
              <a:rPr lang="hu-HU" sz="1500" dirty="0" smtClean="0"/>
              <a:t>árás</a:t>
            </a:r>
            <a:r>
              <a:rPr lang="en-US" sz="1500" dirty="0" smtClean="0"/>
              <a:t>}</a:t>
            </a:r>
            <a:endParaRPr lang="hu-HU" sz="1500" dirty="0" smtClean="0"/>
          </a:p>
          <a:p>
            <a:pPr>
              <a:buNone/>
            </a:pPr>
            <a:r>
              <a:rPr lang="hu-HU" sz="1500" dirty="0" smtClean="0"/>
              <a:t>Minden</a:t>
            </a:r>
            <a:r>
              <a:rPr lang="vi-VN" sz="1500" dirty="0" smtClean="0"/>
              <a:t> </a:t>
            </a:r>
            <a:r>
              <a:rPr lang="vi-VN" sz="1500" dirty="0"/>
              <a:t>pval </a:t>
            </a:r>
            <a:r>
              <a:rPr lang="en-US" sz="1500" dirty="0" smtClean="0">
                <a:sym typeface="Wingdings" pitchFamily="2" charset="2"/>
              </a:rPr>
              <a:t> </a:t>
            </a:r>
            <a:r>
              <a:rPr lang="hu-HU" sz="1500" dirty="0">
                <a:sym typeface="Wingdings" pitchFamily="2" charset="2"/>
              </a:rPr>
              <a:t>1</a:t>
            </a:r>
            <a:r>
              <a:rPr lang="vi-VN" sz="1500" dirty="0" smtClean="0"/>
              <a:t> </a:t>
            </a:r>
            <a:r>
              <a:rPr lang="hu-HU" sz="1500" dirty="0"/>
              <a:t>-</a:t>
            </a:r>
            <a:r>
              <a:rPr lang="hu-HU" sz="1500" dirty="0" smtClean="0"/>
              <a:t>től</a:t>
            </a:r>
            <a:r>
              <a:rPr lang="vi-VN" sz="1500" dirty="0" smtClean="0"/>
              <a:t> </a:t>
            </a:r>
            <a:r>
              <a:rPr lang="hu-HU" sz="1500" dirty="0" smtClean="0"/>
              <a:t>n -ig</a:t>
            </a:r>
            <a:r>
              <a:rPr lang="vi-VN" sz="1500" dirty="0" smtClean="0"/>
              <a:t> </a:t>
            </a:r>
            <a:r>
              <a:rPr lang="hu-HU" sz="1500" dirty="0" smtClean="0"/>
              <a:t>végezd el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kezdet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en-US" sz="1500" dirty="0" err="1" smtClean="0"/>
              <a:t>st</a:t>
            </a:r>
            <a:r>
              <a:rPr lang="en-US" sz="1500" dirty="0" smtClean="0"/>
              <a:t>[p</a:t>
            </a:r>
            <a:r>
              <a:rPr lang="en-US" sz="1500" dirty="0"/>
              <a:t>]← </a:t>
            </a:r>
            <a:r>
              <a:rPr lang="en-US" sz="1500" dirty="0" err="1"/>
              <a:t>pval</a:t>
            </a:r>
            <a:endParaRPr lang="en-US" sz="1500" dirty="0"/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hu-HU" sz="1500" dirty="0" smtClean="0">
                <a:solidFill>
                  <a:srgbClr val="FFC000"/>
                </a:solidFill>
              </a:rPr>
              <a:t>ha</a:t>
            </a:r>
            <a:r>
              <a:rPr lang="vi-VN" sz="1500" dirty="0" smtClean="0"/>
              <a:t> </a:t>
            </a:r>
            <a:r>
              <a:rPr lang="hu-HU" sz="1600" dirty="0"/>
              <a:t> </a:t>
            </a:r>
            <a:r>
              <a:rPr lang="hu-HU" sz="1600" i="1" u="sng" dirty="0" smtClean="0"/>
              <a:t>megfelel</a:t>
            </a:r>
            <a:r>
              <a:rPr lang="vi-VN" sz="1600" i="1" u="sng" dirty="0" smtClean="0"/>
              <a:t>(p) </a:t>
            </a:r>
            <a:r>
              <a:rPr lang="vi-VN" sz="1500" dirty="0" smtClean="0"/>
              <a:t>a</a:t>
            </a:r>
            <a:r>
              <a:rPr lang="hu-HU" sz="1500" dirty="0" smtClean="0"/>
              <a:t>kkor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            </a:t>
            </a:r>
            <a:r>
              <a:rPr lang="hu-HU" sz="1500" dirty="0" smtClean="0">
                <a:solidFill>
                  <a:srgbClr val="92D050"/>
                </a:solidFill>
              </a:rPr>
              <a:t>ha</a:t>
            </a:r>
            <a:r>
              <a:rPr lang="pt-BR" sz="1500" dirty="0" smtClean="0"/>
              <a:t> </a:t>
            </a:r>
            <a:r>
              <a:rPr lang="hu-HU" sz="1600" i="1" dirty="0"/>
              <a:t> </a:t>
            </a:r>
            <a:r>
              <a:rPr lang="hu-HU" sz="1600" i="1" dirty="0" smtClean="0"/>
              <a:t>p</a:t>
            </a:r>
            <a:r>
              <a:rPr lang="en-US" sz="1600" i="1" dirty="0" smtClean="0"/>
              <a:t>=</a:t>
            </a:r>
            <a:r>
              <a:rPr lang="hu-HU" sz="1600" b="1" i="1" dirty="0" smtClean="0">
                <a:solidFill>
                  <a:srgbClr val="00B0F0"/>
                </a:solidFill>
              </a:rPr>
              <a:t>k</a:t>
            </a:r>
            <a:r>
              <a:rPr lang="pt-BR" sz="1600" i="1" dirty="0" smtClean="0"/>
              <a:t> </a:t>
            </a:r>
            <a:r>
              <a:rPr lang="hu-HU" sz="1600" i="1" dirty="0" smtClean="0"/>
              <a:t> </a:t>
            </a:r>
            <a:r>
              <a:rPr lang="pt-BR" sz="1500" dirty="0" smtClean="0"/>
              <a:t>a</a:t>
            </a:r>
            <a:r>
              <a:rPr lang="hu-HU" sz="1500" dirty="0" smtClean="0"/>
              <a:t>kkor</a:t>
            </a:r>
            <a:endParaRPr lang="pt-BR" sz="1500" dirty="0"/>
          </a:p>
          <a:p>
            <a:pPr>
              <a:buNone/>
            </a:pPr>
            <a:r>
              <a:rPr lang="hu-HU" sz="1500" i="1" dirty="0" smtClean="0"/>
              <a:t>                         </a:t>
            </a:r>
            <a:r>
              <a:rPr lang="hu-HU" sz="1600" i="1" dirty="0" smtClean="0"/>
              <a:t>meghív  kiír_vektor</a:t>
            </a:r>
            <a:r>
              <a:rPr lang="en-US" sz="1600" i="1" dirty="0" smtClean="0"/>
              <a:t>(p, </a:t>
            </a:r>
            <a:r>
              <a:rPr lang="en-US" sz="1600" i="1" dirty="0" err="1" smtClean="0"/>
              <a:t>st</a:t>
            </a:r>
            <a:r>
              <a:rPr lang="en-US" sz="1600" i="1" dirty="0" smtClean="0"/>
              <a:t>)</a:t>
            </a:r>
            <a:endParaRPr lang="en-US" sz="1500" i="1" dirty="0"/>
          </a:p>
          <a:p>
            <a:pPr>
              <a:buNone/>
            </a:pPr>
            <a:r>
              <a:rPr lang="hu-HU" sz="1500" dirty="0" smtClean="0"/>
              <a:t>                    </a:t>
            </a:r>
            <a:r>
              <a:rPr lang="hu-HU" sz="1500" dirty="0" smtClean="0">
                <a:solidFill>
                  <a:srgbClr val="92D050"/>
                </a:solidFill>
              </a:rPr>
              <a:t>különben</a:t>
            </a:r>
            <a:endParaRPr lang="en-US" sz="1500" dirty="0">
              <a:solidFill>
                <a:srgbClr val="92D050"/>
              </a:solidFill>
            </a:endParaRPr>
          </a:p>
          <a:p>
            <a:pPr>
              <a:buNone/>
            </a:pPr>
            <a:r>
              <a:rPr lang="hu-HU" sz="1500" i="1" dirty="0" smtClean="0"/>
              <a:t>                         </a:t>
            </a:r>
            <a:r>
              <a:rPr lang="en-US" sz="1500" i="1" dirty="0" err="1" smtClean="0"/>
              <a:t>bktr</a:t>
            </a:r>
            <a:r>
              <a:rPr lang="en-US" sz="1500" i="1" dirty="0" smtClean="0"/>
              <a:t> </a:t>
            </a:r>
            <a:r>
              <a:rPr lang="en-US" sz="1500" i="1" dirty="0"/>
              <a:t>(p+1)</a:t>
            </a:r>
          </a:p>
          <a:p>
            <a:pPr>
              <a:buNone/>
            </a:pPr>
            <a:r>
              <a:rPr lang="hu-HU" sz="1500" dirty="0" smtClean="0"/>
              <a:t> 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vége</a:t>
            </a:r>
            <a:r>
              <a:rPr lang="en-US" sz="15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2057400"/>
            <a:ext cx="4343400" cy="2308324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chemeClr val="bg1">
                <a:lumMod val="8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Algoritmus</a:t>
            </a:r>
            <a:r>
              <a:rPr lang="en-US" dirty="0" smtClean="0"/>
              <a:t> </a:t>
            </a:r>
            <a:r>
              <a:rPr lang="en-US" dirty="0" err="1" smtClean="0"/>
              <a:t>megfelel</a:t>
            </a:r>
            <a:r>
              <a:rPr lang="en-US" dirty="0" smtClean="0"/>
              <a:t>(p) {f</a:t>
            </a:r>
            <a:r>
              <a:rPr lang="hu-HU" dirty="0"/>
              <a:t>ü</a:t>
            </a:r>
            <a:r>
              <a:rPr lang="en-US" dirty="0" err="1" smtClean="0"/>
              <a:t>ggv</a:t>
            </a:r>
            <a:r>
              <a:rPr lang="hu-HU" dirty="0" smtClean="0"/>
              <a:t>é</a:t>
            </a:r>
            <a:r>
              <a:rPr lang="en-US" dirty="0" err="1" smtClean="0"/>
              <a:t>ny</a:t>
            </a:r>
            <a:r>
              <a:rPr lang="en-US" dirty="0" smtClean="0"/>
              <a:t>}</a:t>
            </a:r>
          </a:p>
          <a:p>
            <a:r>
              <a:rPr lang="en-US" dirty="0" err="1" smtClean="0"/>
              <a:t>megfelel</a:t>
            </a:r>
            <a:r>
              <a:rPr lang="en-US" dirty="0" smtClean="0"/>
              <a:t>:=</a:t>
            </a:r>
            <a:r>
              <a:rPr lang="en-US" dirty="0" err="1" smtClean="0"/>
              <a:t>igaz</a:t>
            </a:r>
            <a:r>
              <a:rPr lang="en-US" dirty="0" smtClean="0"/>
              <a:t>;</a:t>
            </a:r>
            <a:endParaRPr lang="hu-HU" dirty="0" smtClean="0"/>
          </a:p>
          <a:p>
            <a:pPr>
              <a:buNone/>
            </a:pPr>
            <a:r>
              <a:rPr lang="hu-HU" dirty="0" smtClean="0"/>
              <a:t>Minden </a:t>
            </a:r>
            <a:r>
              <a:rPr lang="vi-VN" dirty="0" smtClean="0"/>
              <a:t> </a:t>
            </a:r>
            <a:r>
              <a:rPr lang="hu-HU" dirty="0" smtClean="0"/>
              <a:t>j</a:t>
            </a:r>
            <a:r>
              <a:rPr lang="vi-VN" dirty="0" smtClean="0"/>
              <a:t> </a:t>
            </a:r>
            <a:r>
              <a:rPr lang="en-US" dirty="0" smtClean="0">
                <a:sym typeface="Wingdings" pitchFamily="2" charset="2"/>
              </a:rPr>
              <a:t> </a:t>
            </a:r>
            <a:r>
              <a:rPr lang="hu-HU" dirty="0" smtClean="0">
                <a:sym typeface="Wingdings" pitchFamily="2" charset="2"/>
              </a:rPr>
              <a:t>1</a:t>
            </a:r>
            <a:r>
              <a:rPr lang="vi-VN" dirty="0" smtClean="0"/>
              <a:t> </a:t>
            </a:r>
            <a:r>
              <a:rPr lang="hu-HU" dirty="0" smtClean="0"/>
              <a:t>-től</a:t>
            </a:r>
            <a:r>
              <a:rPr lang="vi-VN" dirty="0" smtClean="0"/>
              <a:t> </a:t>
            </a:r>
            <a:r>
              <a:rPr lang="hu-HU" dirty="0" smtClean="0"/>
              <a:t>p-1 -ig</a:t>
            </a:r>
            <a:r>
              <a:rPr lang="vi-VN" dirty="0" smtClean="0"/>
              <a:t> </a:t>
            </a:r>
            <a:r>
              <a:rPr lang="hu-HU" dirty="0" smtClean="0"/>
              <a:t>végezd el</a:t>
            </a:r>
            <a:endParaRPr lang="vi-VN" dirty="0" smtClean="0"/>
          </a:p>
          <a:p>
            <a:pPr>
              <a:buNone/>
            </a:pPr>
            <a:r>
              <a:rPr lang="hu-HU" dirty="0" smtClean="0"/>
              <a:t>       </a:t>
            </a: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kezdet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dirty="0" smtClean="0"/>
              <a:t>           </a:t>
            </a:r>
            <a:r>
              <a:rPr lang="hu-HU" dirty="0" smtClean="0">
                <a:solidFill>
                  <a:srgbClr val="FFC000"/>
                </a:solidFill>
              </a:rPr>
              <a:t>ha</a:t>
            </a:r>
            <a:r>
              <a:rPr lang="vi-VN" dirty="0" smtClean="0"/>
              <a:t> </a:t>
            </a:r>
            <a:r>
              <a:rPr lang="hu-HU" dirty="0">
                <a:solidFill>
                  <a:srgbClr val="FFFF00"/>
                </a:solidFill>
              </a:rPr>
              <a:t>(</a:t>
            </a:r>
            <a:r>
              <a:rPr lang="en-US" dirty="0" err="1" smtClean="0">
                <a:solidFill>
                  <a:srgbClr val="FFFF00"/>
                </a:solidFill>
              </a:rPr>
              <a:t>st</a:t>
            </a:r>
            <a:r>
              <a:rPr lang="en-US" dirty="0" smtClean="0">
                <a:solidFill>
                  <a:srgbClr val="FFFF00"/>
                </a:solidFill>
              </a:rPr>
              <a:t>[p] </a:t>
            </a:r>
            <a:r>
              <a:rPr lang="en-US" dirty="0">
                <a:solidFill>
                  <a:srgbClr val="FFFF00"/>
                </a:solidFill>
              </a:rPr>
              <a:t>&lt;</a:t>
            </a:r>
            <a:r>
              <a:rPr lang="en-US" dirty="0" smtClean="0">
                <a:solidFill>
                  <a:srgbClr val="FFFF00"/>
                </a:solidFill>
              </a:rPr>
              <a:t>= </a:t>
            </a:r>
            <a:r>
              <a:rPr lang="en-US" dirty="0" err="1" smtClean="0">
                <a:solidFill>
                  <a:srgbClr val="FFFF00"/>
                </a:solidFill>
              </a:rPr>
              <a:t>st</a:t>
            </a:r>
            <a:r>
              <a:rPr lang="en-US" dirty="0" smtClean="0">
                <a:solidFill>
                  <a:srgbClr val="FFFF00"/>
                </a:solidFill>
              </a:rPr>
              <a:t>[j]</a:t>
            </a:r>
            <a:r>
              <a:rPr lang="hu-HU" dirty="0" smtClean="0">
                <a:solidFill>
                  <a:srgbClr val="FFFF00"/>
                </a:solidFill>
              </a:rPr>
              <a:t>)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vi-VN" dirty="0" smtClean="0"/>
              <a:t>a</a:t>
            </a:r>
            <a:r>
              <a:rPr lang="hu-HU" dirty="0" smtClean="0"/>
              <a:t>kkor</a:t>
            </a:r>
            <a:r>
              <a:rPr lang="en-US" dirty="0" smtClean="0"/>
              <a:t> </a:t>
            </a:r>
            <a:r>
              <a:rPr lang="en-US" dirty="0" err="1" smtClean="0"/>
              <a:t>megfelel</a:t>
            </a:r>
            <a:r>
              <a:rPr lang="en-US" dirty="0" smtClean="0"/>
              <a:t>:=</a:t>
            </a:r>
            <a:r>
              <a:rPr lang="en-US" dirty="0" err="1" smtClean="0"/>
              <a:t>hamis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v</a:t>
            </a:r>
            <a:r>
              <a:rPr lang="hu-HU" dirty="0" smtClean="0"/>
              <a:t>é</a:t>
            </a:r>
            <a:r>
              <a:rPr lang="en-US" dirty="0" err="1" smtClean="0"/>
              <a:t>ge</a:t>
            </a:r>
            <a:endParaRPr lang="vi-VN" dirty="0" smtClean="0"/>
          </a:p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752600" y="4648200"/>
            <a:ext cx="3048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143000" y="4343400"/>
            <a:ext cx="11430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19600" y="4724400"/>
            <a:ext cx="472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00B0F0"/>
                </a:solidFill>
              </a:rPr>
              <a:t>Változás</a:t>
            </a:r>
            <a:r>
              <a:rPr lang="hu-HU" dirty="0" smtClean="0"/>
              <a:t>: </a:t>
            </a:r>
          </a:p>
          <a:p>
            <a:r>
              <a:rPr lang="hu-HU" dirty="0" smtClean="0"/>
              <a:t>1.    csak a </a:t>
            </a:r>
            <a:r>
              <a:rPr lang="en-US" dirty="0" smtClean="0"/>
              <a:t> </a:t>
            </a:r>
            <a:r>
              <a:rPr lang="hu-HU" b="1" i="1" dirty="0" smtClean="0"/>
              <a:t>p</a:t>
            </a:r>
            <a:r>
              <a:rPr lang="en-US" b="1" i="1" dirty="0" smtClean="0"/>
              <a:t>=</a:t>
            </a:r>
            <a:r>
              <a:rPr lang="en-US" b="1" i="1" dirty="0" smtClean="0">
                <a:solidFill>
                  <a:srgbClr val="00B0F0"/>
                </a:solidFill>
              </a:rPr>
              <a:t>n</a:t>
            </a:r>
            <a:r>
              <a:rPr lang="en-US" b="1" i="1" dirty="0" smtClean="0"/>
              <a:t> </a:t>
            </a:r>
            <a:r>
              <a:rPr lang="en-US" dirty="0" smtClean="0"/>
              <a:t>v</a:t>
            </a:r>
            <a:r>
              <a:rPr lang="hu-HU" dirty="0" smtClean="0"/>
              <a:t>á</a:t>
            </a:r>
            <a:r>
              <a:rPr lang="en-US" dirty="0" err="1" smtClean="0"/>
              <a:t>ltozott</a:t>
            </a:r>
            <a:r>
              <a:rPr lang="en-US" dirty="0" smtClean="0"/>
              <a:t>   </a:t>
            </a:r>
            <a:r>
              <a:rPr lang="en-US" b="1" i="1" dirty="0" smtClean="0"/>
              <a:t>p=</a:t>
            </a:r>
            <a:r>
              <a:rPr lang="en-US" b="1" i="1" dirty="0" smtClean="0">
                <a:solidFill>
                  <a:srgbClr val="00B0F0"/>
                </a:solidFill>
              </a:rPr>
              <a:t>k</a:t>
            </a:r>
            <a:r>
              <a:rPr lang="en-US" dirty="0" smtClean="0"/>
              <a:t>    -</a:t>
            </a:r>
            <a:r>
              <a:rPr lang="en-US" dirty="0" err="1" smtClean="0"/>
              <a:t>ra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hu-HU" dirty="0" smtClean="0"/>
              <a:t>2.   </a:t>
            </a:r>
            <a:r>
              <a:rPr lang="hu-HU" dirty="0" smtClean="0">
                <a:solidFill>
                  <a:srgbClr val="00B0F0"/>
                </a:solidFill>
              </a:rPr>
              <a:t>(</a:t>
            </a:r>
            <a:r>
              <a:rPr lang="en-US" dirty="0" err="1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[p] = </a:t>
            </a:r>
            <a:r>
              <a:rPr lang="en-US" dirty="0" err="1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[j]</a:t>
            </a:r>
            <a:r>
              <a:rPr lang="hu-HU" dirty="0" smtClean="0">
                <a:solidFill>
                  <a:srgbClr val="00B0F0"/>
                </a:solidFill>
              </a:rPr>
              <a:t>)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hu-HU" dirty="0" smtClean="0"/>
              <a:t>feltétel változott </a:t>
            </a:r>
            <a:r>
              <a:rPr lang="hu-HU" dirty="0" smtClean="0">
                <a:solidFill>
                  <a:srgbClr val="00B0F0"/>
                </a:solidFill>
              </a:rPr>
              <a:t>(</a:t>
            </a:r>
            <a:r>
              <a:rPr lang="en-US" dirty="0" err="1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[p] &lt;= </a:t>
            </a:r>
            <a:r>
              <a:rPr lang="en-US" dirty="0" err="1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[j]</a:t>
            </a:r>
            <a:r>
              <a:rPr lang="hu-HU" dirty="0" smtClean="0">
                <a:solidFill>
                  <a:srgbClr val="00B0F0"/>
                </a:solidFill>
              </a:rPr>
              <a:t>)   -re</a:t>
            </a:r>
            <a:endParaRPr lang="en-US" dirty="0">
              <a:solidFill>
                <a:srgbClr val="00B0F0"/>
              </a:solidFill>
            </a:endParaRPr>
          </a:p>
        </p:txBody>
      </p:sp>
      <p:cxnSp>
        <p:nvCxnSpPr>
          <p:cNvPr id="5" name="Straight Arrow Connector 4"/>
          <p:cNvCxnSpPr>
            <a:stCxn id="8" idx="7"/>
            <a:endCxn id="6" idx="1"/>
          </p:cNvCxnSpPr>
          <p:nvPr/>
        </p:nvCxnSpPr>
        <p:spPr>
          <a:xfrm rot="5400000" flipH="1" flipV="1">
            <a:off x="2675288" y="2654885"/>
            <a:ext cx="1187634" cy="230098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i="1" dirty="0" smtClean="0"/>
              <a:t>A </a:t>
            </a:r>
            <a:r>
              <a:rPr lang="it-IT" b="1" i="1" dirty="0" smtClean="0"/>
              <a:t>backtracking</a:t>
            </a:r>
            <a:r>
              <a:rPr lang="hu-HU" b="1" i="1" dirty="0" smtClean="0"/>
              <a:t> nem rekurzív változata, azaz az iteratív alakja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p←1;</a:t>
            </a:r>
          </a:p>
          <a:p>
            <a:pPr>
              <a:buNone/>
            </a:pPr>
            <a:r>
              <a:rPr lang="en-US" dirty="0" err="1" smtClean="0"/>
              <a:t>st</a:t>
            </a:r>
            <a:r>
              <a:rPr lang="en-US" dirty="0" smtClean="0"/>
              <a:t>[p] ← 0;</a:t>
            </a:r>
          </a:p>
          <a:p>
            <a:pPr>
              <a:buNone/>
            </a:pPr>
            <a:r>
              <a:rPr lang="hu-HU" dirty="0" smtClean="0"/>
              <a:t>amíg  </a:t>
            </a:r>
            <a:r>
              <a:rPr lang="vi-VN" dirty="0" smtClean="0"/>
              <a:t>p&gt;0 </a:t>
            </a:r>
            <a:r>
              <a:rPr lang="hu-HU" dirty="0" smtClean="0"/>
              <a:t>végezd el</a:t>
            </a:r>
            <a:endParaRPr lang="vi-VN" dirty="0" smtClean="0"/>
          </a:p>
          <a:p>
            <a:pPr>
              <a:buNone/>
            </a:pP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 kezdet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dirty="0" smtClean="0"/>
              <a:t>     </a:t>
            </a:r>
            <a:r>
              <a:rPr lang="hu-HU" dirty="0" smtClean="0">
                <a:solidFill>
                  <a:schemeClr val="accent4">
                    <a:lumMod val="75000"/>
                  </a:schemeClr>
                </a:solidFill>
              </a:rPr>
              <a:t> ha</a:t>
            </a:r>
            <a:r>
              <a:rPr lang="vi-VN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vi-VN" i="1" dirty="0" smtClean="0"/>
              <a:t>&lt;</a:t>
            </a:r>
            <a:r>
              <a:rPr lang="hu-HU" i="1" dirty="0" smtClean="0"/>
              <a:t>ha még létezik a p szinten ki nem próbált halmazelem</a:t>
            </a:r>
            <a:r>
              <a:rPr lang="vi-VN" i="1" dirty="0" smtClean="0"/>
              <a:t>&gt; </a:t>
            </a:r>
            <a:r>
              <a:rPr lang="vi-VN" dirty="0" smtClean="0"/>
              <a:t>a</a:t>
            </a:r>
            <a:r>
              <a:rPr lang="hu-HU" dirty="0" smtClean="0"/>
              <a:t>kkor</a:t>
            </a:r>
          </a:p>
          <a:p>
            <a:pPr>
              <a:buNone/>
            </a:pPr>
            <a:r>
              <a:rPr lang="hu-HU" dirty="0" smtClean="0"/>
              <a:t>              </a:t>
            </a:r>
            <a:r>
              <a:rPr lang="hu-HU" dirty="0" smtClean="0">
                <a:solidFill>
                  <a:srgbClr val="00B0F0"/>
                </a:solidFill>
              </a:rPr>
              <a:t>kezdet</a:t>
            </a:r>
          </a:p>
          <a:p>
            <a:pPr>
              <a:buNone/>
            </a:pPr>
            <a:r>
              <a:rPr lang="hu-HU" dirty="0" smtClean="0"/>
              <a:t>              </a:t>
            </a:r>
            <a:r>
              <a:rPr lang="vi-VN" dirty="0" smtClean="0"/>
              <a:t>st[p] ←</a:t>
            </a:r>
            <a:r>
              <a:rPr lang="vi-VN" i="1" dirty="0" smtClean="0"/>
              <a:t>&lt;</a:t>
            </a:r>
            <a:r>
              <a:rPr lang="hu-HU" i="1" dirty="0" smtClean="0"/>
              <a:t>egy újabb érték a lehetséges megoldások halmazából</a:t>
            </a:r>
            <a:r>
              <a:rPr lang="vi-VN" i="1" dirty="0" smtClean="0"/>
              <a:t>&gt;</a:t>
            </a:r>
          </a:p>
          <a:p>
            <a:pPr>
              <a:buNone/>
            </a:pPr>
            <a:r>
              <a:rPr lang="hu-HU" dirty="0" smtClean="0"/>
              <a:t>             </a:t>
            </a:r>
            <a:r>
              <a:rPr lang="hu-HU" dirty="0" smtClean="0">
                <a:solidFill>
                  <a:srgbClr val="FFC000"/>
                </a:solidFill>
              </a:rPr>
              <a:t> ha  </a:t>
            </a:r>
            <a:r>
              <a:rPr lang="en-US" dirty="0" smtClean="0"/>
              <a:t>&lt;</a:t>
            </a:r>
            <a:r>
              <a:rPr lang="hu-HU" i="1" dirty="0" smtClean="0"/>
              <a:t>megfelel</a:t>
            </a:r>
            <a:r>
              <a:rPr lang="vi-VN" i="1" dirty="0" smtClean="0"/>
              <a:t>(p) </a:t>
            </a:r>
            <a:r>
              <a:rPr lang="hu-HU" i="1" dirty="0" smtClean="0"/>
              <a:t> függvény igazat térít vissza</a:t>
            </a:r>
            <a:r>
              <a:rPr lang="en-US" i="1" dirty="0" smtClean="0"/>
              <a:t>&gt;</a:t>
            </a:r>
            <a:r>
              <a:rPr lang="vi-VN" i="1" dirty="0" smtClean="0"/>
              <a:t> </a:t>
            </a:r>
            <a:r>
              <a:rPr lang="hu-HU" dirty="0" smtClean="0"/>
              <a:t>akkor</a:t>
            </a:r>
            <a:endParaRPr lang="vi-VN" dirty="0" smtClean="0"/>
          </a:p>
          <a:p>
            <a:pPr>
              <a:buNone/>
            </a:pPr>
            <a:r>
              <a:rPr lang="hu-HU" dirty="0" smtClean="0"/>
              <a:t>                   </a:t>
            </a:r>
            <a:r>
              <a:rPr lang="hu-HU" dirty="0" smtClean="0">
                <a:solidFill>
                  <a:srgbClr val="92D050"/>
                </a:solidFill>
              </a:rPr>
              <a:t>ha</a:t>
            </a:r>
            <a:r>
              <a:rPr lang="hu-HU" dirty="0" smtClean="0"/>
              <a:t> </a:t>
            </a:r>
            <a:r>
              <a:rPr lang="pt-BR" dirty="0" smtClean="0"/>
              <a:t> </a:t>
            </a:r>
            <a:r>
              <a:rPr lang="pt-BR" i="1" dirty="0" smtClean="0"/>
              <a:t>&lt;v</a:t>
            </a:r>
            <a:r>
              <a:rPr lang="hu-HU" i="1" dirty="0" smtClean="0"/>
              <a:t>égső megoldáshoz értünk</a:t>
            </a:r>
            <a:r>
              <a:rPr lang="pt-BR" i="1" dirty="0" smtClean="0"/>
              <a:t>&gt; </a:t>
            </a:r>
            <a:r>
              <a:rPr lang="pt-BR" dirty="0" smtClean="0"/>
              <a:t>a</a:t>
            </a:r>
            <a:r>
              <a:rPr lang="hu-HU" dirty="0" smtClean="0"/>
              <a:t>kkor</a:t>
            </a:r>
            <a:endParaRPr lang="pt-BR" dirty="0" smtClean="0"/>
          </a:p>
          <a:p>
            <a:pPr>
              <a:buNone/>
            </a:pPr>
            <a:r>
              <a:rPr lang="hu-HU" i="1" dirty="0" smtClean="0"/>
              <a:t>                        meghív  kiír_vagy_elment_mátrixba_vagy_vektorba_vektor</a:t>
            </a:r>
            <a:r>
              <a:rPr lang="en-US" i="1" dirty="0" smtClean="0"/>
              <a:t> (p)</a:t>
            </a:r>
          </a:p>
          <a:p>
            <a:pPr>
              <a:buNone/>
            </a:pPr>
            <a:r>
              <a:rPr lang="hu-HU" dirty="0" smtClean="0">
                <a:solidFill>
                  <a:srgbClr val="92D050"/>
                </a:solidFill>
              </a:rPr>
              <a:t>                    különben</a:t>
            </a:r>
            <a:endParaRPr lang="en-US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hu-HU" dirty="0" smtClean="0"/>
              <a:t>                        </a:t>
            </a:r>
            <a:r>
              <a:rPr lang="hu-HU" dirty="0" smtClean="0">
                <a:solidFill>
                  <a:srgbClr val="FF0000"/>
                </a:solidFill>
              </a:rPr>
              <a:t>kezdet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hu-HU" dirty="0" smtClean="0"/>
              <a:t>                        </a:t>
            </a:r>
            <a:r>
              <a:rPr lang="en-US" dirty="0" smtClean="0"/>
              <a:t>p ←p+1;</a:t>
            </a:r>
          </a:p>
          <a:p>
            <a:pPr>
              <a:buNone/>
            </a:pPr>
            <a:r>
              <a:rPr lang="hu-HU" dirty="0" smtClean="0"/>
              <a:t>                        </a:t>
            </a:r>
            <a:r>
              <a:rPr lang="en-US" dirty="0" err="1" smtClean="0"/>
              <a:t>st</a:t>
            </a:r>
            <a:r>
              <a:rPr lang="en-US" dirty="0" smtClean="0"/>
              <a:t>[p] ←0;</a:t>
            </a:r>
          </a:p>
          <a:p>
            <a:pPr>
              <a:buNone/>
            </a:pPr>
            <a:r>
              <a:rPr lang="hu-HU" dirty="0" smtClean="0"/>
              <a:t>                        </a:t>
            </a:r>
            <a:r>
              <a:rPr lang="hu-HU" dirty="0" smtClean="0">
                <a:solidFill>
                  <a:srgbClr val="FF0000"/>
                </a:solidFill>
              </a:rPr>
              <a:t>vége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hu-HU" dirty="0" smtClean="0"/>
              <a:t>               </a:t>
            </a:r>
            <a:r>
              <a:rPr lang="hu-HU" dirty="0" smtClean="0">
                <a:solidFill>
                  <a:srgbClr val="00B0F0"/>
                </a:solidFill>
              </a:rPr>
              <a:t>vége</a:t>
            </a:r>
            <a:endParaRPr lang="en-US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hu-HU" dirty="0" smtClean="0"/>
              <a:t>         </a:t>
            </a:r>
            <a:r>
              <a:rPr lang="hu-HU" dirty="0" smtClean="0">
                <a:solidFill>
                  <a:schemeClr val="accent4">
                    <a:lumMod val="75000"/>
                  </a:schemeClr>
                </a:solidFill>
              </a:rPr>
              <a:t>különben 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hu-HU" dirty="0" smtClean="0"/>
              <a:t>               </a:t>
            </a:r>
            <a:r>
              <a:rPr lang="en-US" dirty="0" smtClean="0"/>
              <a:t>p ←p-1;</a:t>
            </a:r>
          </a:p>
          <a:p>
            <a:pPr>
              <a:buNone/>
            </a:pP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vége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i="1" dirty="0" smtClean="0"/>
              <a:t>A </a:t>
            </a:r>
            <a:r>
              <a:rPr lang="it-IT" b="1" i="1" dirty="0" smtClean="0"/>
              <a:t>backtracking</a:t>
            </a:r>
            <a:r>
              <a:rPr lang="hu-HU" b="1" i="1" dirty="0" smtClean="0"/>
              <a:t> nem rekurzív változata, azaz az iteratív alakja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p←1;</a:t>
            </a:r>
          </a:p>
          <a:p>
            <a:pPr>
              <a:buNone/>
            </a:pPr>
            <a:r>
              <a:rPr lang="en-US" dirty="0" err="1" smtClean="0"/>
              <a:t>st</a:t>
            </a:r>
            <a:r>
              <a:rPr lang="en-US" dirty="0" smtClean="0"/>
              <a:t>[p] ← 0;</a:t>
            </a:r>
          </a:p>
          <a:p>
            <a:pPr>
              <a:buNone/>
            </a:pPr>
            <a:r>
              <a:rPr lang="hu-HU" dirty="0" smtClean="0"/>
              <a:t>amíg  </a:t>
            </a:r>
            <a:r>
              <a:rPr lang="vi-VN" dirty="0" smtClean="0"/>
              <a:t>p&gt;0 </a:t>
            </a:r>
            <a:r>
              <a:rPr lang="hu-HU" dirty="0" smtClean="0"/>
              <a:t>végezd el</a:t>
            </a:r>
            <a:endParaRPr lang="vi-VN" dirty="0" smtClean="0"/>
          </a:p>
          <a:p>
            <a:pPr>
              <a:buNone/>
            </a:pP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 kezdet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dirty="0" smtClean="0"/>
              <a:t>     </a:t>
            </a:r>
            <a:r>
              <a:rPr lang="hu-HU" dirty="0" smtClean="0">
                <a:solidFill>
                  <a:schemeClr val="accent4">
                    <a:lumMod val="75000"/>
                  </a:schemeClr>
                </a:solidFill>
              </a:rPr>
              <a:t> ha</a:t>
            </a:r>
            <a:r>
              <a:rPr lang="vi-VN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vi-VN" i="1" dirty="0" smtClean="0"/>
              <a:t>&lt;</a:t>
            </a:r>
            <a:r>
              <a:rPr lang="hu-HU" i="1" dirty="0" smtClean="0"/>
              <a:t>ha még létezik a p szinten ki nem próbált halmazelem</a:t>
            </a:r>
            <a:r>
              <a:rPr lang="vi-VN" i="1" dirty="0" smtClean="0"/>
              <a:t>&gt; </a:t>
            </a:r>
            <a:r>
              <a:rPr lang="vi-VN" dirty="0" smtClean="0"/>
              <a:t>a</a:t>
            </a:r>
            <a:r>
              <a:rPr lang="hu-HU" dirty="0" smtClean="0"/>
              <a:t>kkor</a:t>
            </a:r>
          </a:p>
          <a:p>
            <a:pPr>
              <a:buNone/>
            </a:pPr>
            <a:r>
              <a:rPr lang="hu-HU" dirty="0" smtClean="0"/>
              <a:t>              </a:t>
            </a:r>
            <a:r>
              <a:rPr lang="hu-HU" dirty="0" smtClean="0">
                <a:solidFill>
                  <a:srgbClr val="00B0F0"/>
                </a:solidFill>
              </a:rPr>
              <a:t>kezdet</a:t>
            </a:r>
          </a:p>
          <a:p>
            <a:pPr>
              <a:buNone/>
            </a:pPr>
            <a:r>
              <a:rPr lang="hu-HU" dirty="0" smtClean="0"/>
              <a:t>              </a:t>
            </a:r>
            <a:r>
              <a:rPr lang="vi-VN" dirty="0" smtClean="0"/>
              <a:t>st[p] ←</a:t>
            </a:r>
            <a:r>
              <a:rPr lang="vi-VN" i="1" dirty="0" smtClean="0"/>
              <a:t>&lt;</a:t>
            </a:r>
            <a:r>
              <a:rPr lang="hu-HU" i="1" dirty="0" smtClean="0"/>
              <a:t>egy újabb érték a lehetséges megoldások halmazából</a:t>
            </a:r>
            <a:r>
              <a:rPr lang="vi-VN" i="1" dirty="0" smtClean="0"/>
              <a:t>&gt;</a:t>
            </a:r>
          </a:p>
          <a:p>
            <a:pPr>
              <a:buNone/>
            </a:pPr>
            <a:r>
              <a:rPr lang="hu-HU" dirty="0" smtClean="0"/>
              <a:t>             </a:t>
            </a:r>
            <a:r>
              <a:rPr lang="hu-HU" dirty="0" smtClean="0">
                <a:solidFill>
                  <a:srgbClr val="FFC000"/>
                </a:solidFill>
              </a:rPr>
              <a:t> ha  </a:t>
            </a:r>
            <a:r>
              <a:rPr lang="en-US" dirty="0" smtClean="0"/>
              <a:t>&lt;</a:t>
            </a:r>
            <a:r>
              <a:rPr lang="hu-HU" i="1" dirty="0" smtClean="0"/>
              <a:t>megfelel</a:t>
            </a:r>
            <a:r>
              <a:rPr lang="vi-VN" i="1" dirty="0" smtClean="0"/>
              <a:t>(p) </a:t>
            </a:r>
            <a:r>
              <a:rPr lang="hu-HU" i="1" dirty="0" smtClean="0"/>
              <a:t> függvény igazat térít vissza</a:t>
            </a:r>
            <a:r>
              <a:rPr lang="en-US" i="1" dirty="0" smtClean="0"/>
              <a:t>&gt;</a:t>
            </a:r>
            <a:r>
              <a:rPr lang="vi-VN" i="1" dirty="0" smtClean="0"/>
              <a:t> </a:t>
            </a:r>
            <a:r>
              <a:rPr lang="hu-HU" dirty="0" smtClean="0"/>
              <a:t>akkor</a:t>
            </a:r>
            <a:endParaRPr lang="vi-VN" dirty="0" smtClean="0"/>
          </a:p>
          <a:p>
            <a:pPr>
              <a:buNone/>
            </a:pPr>
            <a:r>
              <a:rPr lang="hu-HU" dirty="0" smtClean="0"/>
              <a:t>                   </a:t>
            </a:r>
            <a:r>
              <a:rPr lang="hu-HU" dirty="0" smtClean="0">
                <a:solidFill>
                  <a:srgbClr val="92D050"/>
                </a:solidFill>
              </a:rPr>
              <a:t>ha</a:t>
            </a:r>
            <a:r>
              <a:rPr lang="hu-HU" dirty="0" smtClean="0"/>
              <a:t> </a:t>
            </a:r>
            <a:r>
              <a:rPr lang="pt-BR" dirty="0" smtClean="0"/>
              <a:t> </a:t>
            </a:r>
            <a:r>
              <a:rPr lang="pt-BR" i="1" dirty="0" smtClean="0"/>
              <a:t>&lt;v</a:t>
            </a:r>
            <a:r>
              <a:rPr lang="hu-HU" i="1" dirty="0" smtClean="0"/>
              <a:t>égső megoldáshoz értünk</a:t>
            </a:r>
            <a:r>
              <a:rPr lang="pt-BR" i="1" dirty="0" smtClean="0"/>
              <a:t>&gt; </a:t>
            </a:r>
            <a:r>
              <a:rPr lang="pt-BR" dirty="0" smtClean="0"/>
              <a:t>a</a:t>
            </a:r>
            <a:r>
              <a:rPr lang="hu-HU" dirty="0" smtClean="0"/>
              <a:t>kkor</a:t>
            </a:r>
            <a:endParaRPr lang="pt-BR" dirty="0" smtClean="0"/>
          </a:p>
          <a:p>
            <a:pPr>
              <a:buNone/>
            </a:pPr>
            <a:r>
              <a:rPr lang="hu-HU" i="1" dirty="0" smtClean="0"/>
              <a:t>                        meghív  kiír_vagy_elment_mátrixba_vagy_vektorba_vektor</a:t>
            </a:r>
            <a:r>
              <a:rPr lang="en-US" i="1" dirty="0" smtClean="0"/>
              <a:t> (p)</a:t>
            </a:r>
          </a:p>
          <a:p>
            <a:pPr>
              <a:buNone/>
            </a:pPr>
            <a:r>
              <a:rPr lang="hu-HU" dirty="0" smtClean="0">
                <a:solidFill>
                  <a:srgbClr val="92D050"/>
                </a:solidFill>
              </a:rPr>
              <a:t>                    különben</a:t>
            </a:r>
            <a:endParaRPr lang="en-US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hu-HU" dirty="0" smtClean="0"/>
              <a:t>                        </a:t>
            </a:r>
            <a:r>
              <a:rPr lang="hu-HU" dirty="0" smtClean="0">
                <a:solidFill>
                  <a:srgbClr val="FF0000"/>
                </a:solidFill>
              </a:rPr>
              <a:t>kezdet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hu-HU" dirty="0" smtClean="0"/>
              <a:t>                        </a:t>
            </a:r>
            <a:r>
              <a:rPr lang="en-US" dirty="0" smtClean="0"/>
              <a:t>p ←p+1;</a:t>
            </a:r>
          </a:p>
          <a:p>
            <a:pPr>
              <a:buNone/>
            </a:pPr>
            <a:r>
              <a:rPr lang="hu-HU" dirty="0" smtClean="0"/>
              <a:t>                        </a:t>
            </a:r>
            <a:r>
              <a:rPr lang="en-US" dirty="0" err="1" smtClean="0"/>
              <a:t>st</a:t>
            </a:r>
            <a:r>
              <a:rPr lang="en-US" dirty="0" smtClean="0"/>
              <a:t>[p] ←0;</a:t>
            </a:r>
          </a:p>
          <a:p>
            <a:pPr>
              <a:buNone/>
            </a:pPr>
            <a:r>
              <a:rPr lang="hu-HU" dirty="0" smtClean="0"/>
              <a:t>                        </a:t>
            </a:r>
            <a:r>
              <a:rPr lang="hu-HU" dirty="0" smtClean="0">
                <a:solidFill>
                  <a:srgbClr val="FF0000"/>
                </a:solidFill>
              </a:rPr>
              <a:t>vége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hu-HU" dirty="0" smtClean="0"/>
              <a:t>               </a:t>
            </a:r>
            <a:r>
              <a:rPr lang="hu-HU" dirty="0" smtClean="0">
                <a:solidFill>
                  <a:srgbClr val="00B0F0"/>
                </a:solidFill>
              </a:rPr>
              <a:t>vége</a:t>
            </a:r>
            <a:endParaRPr lang="en-US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hu-HU" dirty="0" smtClean="0"/>
              <a:t>         </a:t>
            </a:r>
            <a:r>
              <a:rPr lang="hu-HU" dirty="0" smtClean="0">
                <a:solidFill>
                  <a:schemeClr val="accent4">
                    <a:lumMod val="75000"/>
                  </a:schemeClr>
                </a:solidFill>
              </a:rPr>
              <a:t>különben 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hu-HU" dirty="0" smtClean="0"/>
              <a:t>               </a:t>
            </a:r>
            <a:r>
              <a:rPr lang="en-US" dirty="0" smtClean="0"/>
              <a:t>p ←p-1;</a:t>
            </a:r>
          </a:p>
          <a:p>
            <a:pPr>
              <a:buNone/>
            </a:pP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vége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990600" y="2438400"/>
            <a:ext cx="44196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600200" y="3429000"/>
            <a:ext cx="2209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371600" y="3124200"/>
            <a:ext cx="10668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52600" y="2895600"/>
            <a:ext cx="44196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i="1" dirty="0" smtClean="0"/>
              <a:t>A </a:t>
            </a:r>
            <a:r>
              <a:rPr lang="it-IT" b="1" i="1" dirty="0" smtClean="0"/>
              <a:t>backtracking</a:t>
            </a:r>
            <a:r>
              <a:rPr lang="hu-HU" b="1" i="1" dirty="0" smtClean="0"/>
              <a:t> rekurzív változata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sz="1500" dirty="0" smtClean="0"/>
              <a:t>Minden</a:t>
            </a:r>
            <a:r>
              <a:rPr lang="vi-VN" sz="1500" dirty="0" smtClean="0"/>
              <a:t> </a:t>
            </a:r>
            <a:r>
              <a:rPr lang="vi-VN" sz="1500" dirty="0"/>
              <a:t>pval </a:t>
            </a:r>
            <a:r>
              <a:rPr lang="en-US" sz="1500" dirty="0" smtClean="0">
                <a:sym typeface="Wingdings" pitchFamily="2" charset="2"/>
              </a:rPr>
              <a:t> </a:t>
            </a:r>
            <a:r>
              <a:rPr lang="vi-VN" sz="1500" dirty="0" smtClean="0"/>
              <a:t>&lt;v1</a:t>
            </a:r>
            <a:r>
              <a:rPr lang="vi-VN" sz="1500" dirty="0"/>
              <a:t>&gt; </a:t>
            </a:r>
            <a:r>
              <a:rPr lang="hu-HU" sz="1500" dirty="0"/>
              <a:t>-</a:t>
            </a:r>
            <a:r>
              <a:rPr lang="hu-HU" sz="1500" dirty="0" smtClean="0"/>
              <a:t>től</a:t>
            </a:r>
            <a:r>
              <a:rPr lang="vi-VN" sz="1500" dirty="0" smtClean="0"/>
              <a:t> </a:t>
            </a:r>
            <a:r>
              <a:rPr lang="vi-VN" sz="1500" dirty="0"/>
              <a:t>&lt;vn</a:t>
            </a:r>
            <a:r>
              <a:rPr lang="vi-VN" sz="1500" dirty="0" smtClean="0"/>
              <a:t>&gt;</a:t>
            </a:r>
            <a:r>
              <a:rPr lang="hu-HU" sz="1500" dirty="0" smtClean="0"/>
              <a:t> -ig</a:t>
            </a:r>
            <a:r>
              <a:rPr lang="vi-VN" sz="1500" dirty="0" smtClean="0"/>
              <a:t> </a:t>
            </a:r>
            <a:r>
              <a:rPr lang="hu-HU" sz="1500" dirty="0" smtClean="0"/>
              <a:t>végezd el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kezdet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en-US" sz="1500" dirty="0" err="1" smtClean="0"/>
              <a:t>st</a:t>
            </a:r>
            <a:r>
              <a:rPr lang="en-US" sz="1500" dirty="0" smtClean="0"/>
              <a:t>[p</a:t>
            </a:r>
            <a:r>
              <a:rPr lang="en-US" sz="1500" dirty="0"/>
              <a:t>]← </a:t>
            </a:r>
            <a:r>
              <a:rPr lang="en-US" sz="1500" dirty="0" err="1"/>
              <a:t>pval</a:t>
            </a:r>
            <a:endParaRPr lang="en-US" sz="1500" dirty="0"/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hu-HU" sz="1500" dirty="0" smtClean="0">
                <a:solidFill>
                  <a:srgbClr val="FFC000"/>
                </a:solidFill>
              </a:rPr>
              <a:t>ha</a:t>
            </a:r>
            <a:r>
              <a:rPr lang="vi-VN" sz="1500" dirty="0" smtClean="0"/>
              <a:t> </a:t>
            </a:r>
            <a:r>
              <a:rPr lang="en-US" sz="1600" dirty="0" smtClean="0"/>
              <a:t>&lt;</a:t>
            </a:r>
            <a:r>
              <a:rPr lang="hu-HU" sz="1600" i="1" dirty="0" smtClean="0"/>
              <a:t>megfelel</a:t>
            </a:r>
            <a:r>
              <a:rPr lang="vi-VN" sz="1600" i="1" dirty="0" smtClean="0"/>
              <a:t>(p) </a:t>
            </a:r>
            <a:r>
              <a:rPr lang="hu-HU" sz="1600" i="1" dirty="0" smtClean="0"/>
              <a:t> függvény igazat térít vissza</a:t>
            </a:r>
            <a:r>
              <a:rPr lang="en-US" sz="1600" i="1" dirty="0" smtClean="0"/>
              <a:t>&gt;</a:t>
            </a:r>
            <a:r>
              <a:rPr lang="vi-VN" sz="1600" i="1" dirty="0" smtClean="0"/>
              <a:t> </a:t>
            </a:r>
            <a:r>
              <a:rPr lang="vi-VN" sz="1500" dirty="0" smtClean="0"/>
              <a:t>a</a:t>
            </a:r>
            <a:r>
              <a:rPr lang="hu-HU" sz="1500" dirty="0" smtClean="0"/>
              <a:t>kkor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            </a:t>
            </a:r>
            <a:r>
              <a:rPr lang="hu-HU" sz="1500" dirty="0" smtClean="0">
                <a:solidFill>
                  <a:srgbClr val="92D050"/>
                </a:solidFill>
              </a:rPr>
              <a:t>ha</a:t>
            </a:r>
            <a:r>
              <a:rPr lang="pt-BR" sz="1500" dirty="0" smtClean="0"/>
              <a:t> </a:t>
            </a:r>
            <a:r>
              <a:rPr lang="pt-BR" sz="1600" i="1" dirty="0" smtClean="0"/>
              <a:t>&lt;v</a:t>
            </a:r>
            <a:r>
              <a:rPr lang="hu-HU" sz="1600" i="1" dirty="0" smtClean="0"/>
              <a:t>égső megoldáshoz értünk</a:t>
            </a:r>
            <a:r>
              <a:rPr lang="pt-BR" sz="1600" i="1" dirty="0" smtClean="0"/>
              <a:t>&gt; </a:t>
            </a:r>
            <a:r>
              <a:rPr lang="hu-HU" sz="1600" i="1" dirty="0" smtClean="0"/>
              <a:t> </a:t>
            </a:r>
            <a:r>
              <a:rPr lang="pt-BR" sz="1500" dirty="0" smtClean="0"/>
              <a:t>a</a:t>
            </a:r>
            <a:r>
              <a:rPr lang="hu-HU" sz="1500" dirty="0" smtClean="0"/>
              <a:t>kkor</a:t>
            </a:r>
            <a:endParaRPr lang="pt-BR" sz="1500" dirty="0"/>
          </a:p>
          <a:p>
            <a:pPr>
              <a:buNone/>
            </a:pPr>
            <a:r>
              <a:rPr lang="hu-HU" sz="1500" i="1" dirty="0" smtClean="0"/>
              <a:t>                         </a:t>
            </a:r>
            <a:r>
              <a:rPr lang="hu-HU" sz="1600" i="1" dirty="0" smtClean="0"/>
              <a:t>meghív  kiír_vagy_elment_mátrixba_vagy_vektorba_vektor</a:t>
            </a:r>
            <a:r>
              <a:rPr lang="en-US" sz="1600" i="1" dirty="0" smtClean="0"/>
              <a:t> (p)</a:t>
            </a:r>
            <a:endParaRPr lang="en-US" sz="1500" i="1" dirty="0"/>
          </a:p>
          <a:p>
            <a:pPr>
              <a:buNone/>
            </a:pPr>
            <a:r>
              <a:rPr lang="hu-HU" sz="1500" dirty="0" smtClean="0"/>
              <a:t>                    </a:t>
            </a:r>
            <a:r>
              <a:rPr lang="hu-HU" sz="1500" dirty="0" smtClean="0">
                <a:solidFill>
                  <a:srgbClr val="92D050"/>
                </a:solidFill>
              </a:rPr>
              <a:t>különben</a:t>
            </a:r>
            <a:endParaRPr lang="en-US" sz="1500" dirty="0">
              <a:solidFill>
                <a:srgbClr val="92D050"/>
              </a:solidFill>
            </a:endParaRPr>
          </a:p>
          <a:p>
            <a:pPr>
              <a:buNone/>
            </a:pPr>
            <a:r>
              <a:rPr lang="hu-HU" sz="1500" i="1" dirty="0" smtClean="0"/>
              <a:t>                         önmagát_hívja_meg_a</a:t>
            </a:r>
            <a:r>
              <a:rPr lang="en-US" sz="1500" i="1" dirty="0" smtClean="0"/>
              <a:t> </a:t>
            </a:r>
            <a:r>
              <a:rPr lang="hu-HU" sz="1500" i="1" dirty="0" smtClean="0"/>
              <a:t>      </a:t>
            </a:r>
            <a:r>
              <a:rPr lang="en-US" sz="1500" i="1" dirty="0" err="1" smtClean="0"/>
              <a:t>bktr</a:t>
            </a:r>
            <a:r>
              <a:rPr lang="en-US" sz="1500" i="1" dirty="0" smtClean="0"/>
              <a:t> </a:t>
            </a:r>
            <a:r>
              <a:rPr lang="en-US" sz="1500" i="1" dirty="0"/>
              <a:t>(p+1)</a:t>
            </a:r>
          </a:p>
          <a:p>
            <a:pPr>
              <a:buNone/>
            </a:pPr>
            <a:r>
              <a:rPr lang="hu-HU" sz="1500" dirty="0" smtClean="0"/>
              <a:t> 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vége</a:t>
            </a:r>
            <a:r>
              <a:rPr lang="en-US" sz="15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i="1" dirty="0" smtClean="0"/>
              <a:t>A </a:t>
            </a:r>
            <a:r>
              <a:rPr lang="it-IT" b="1" i="1" dirty="0" smtClean="0"/>
              <a:t>backtracking</a:t>
            </a:r>
            <a:r>
              <a:rPr lang="hu-HU" b="1" i="1" dirty="0" smtClean="0"/>
              <a:t> rekurzív változata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sz="1500" dirty="0" smtClean="0"/>
              <a:t>Minden</a:t>
            </a:r>
            <a:r>
              <a:rPr lang="vi-VN" sz="1500" dirty="0" smtClean="0"/>
              <a:t> </a:t>
            </a:r>
            <a:r>
              <a:rPr lang="vi-VN" sz="1500" dirty="0"/>
              <a:t>pval </a:t>
            </a:r>
            <a:r>
              <a:rPr lang="en-US" sz="1500" dirty="0" smtClean="0">
                <a:sym typeface="Wingdings" pitchFamily="2" charset="2"/>
              </a:rPr>
              <a:t> </a:t>
            </a:r>
            <a:r>
              <a:rPr lang="vi-VN" sz="1500" dirty="0" smtClean="0"/>
              <a:t>&lt;v1</a:t>
            </a:r>
            <a:r>
              <a:rPr lang="vi-VN" sz="1500" dirty="0"/>
              <a:t>&gt; </a:t>
            </a:r>
            <a:r>
              <a:rPr lang="hu-HU" sz="1500" dirty="0"/>
              <a:t>-</a:t>
            </a:r>
            <a:r>
              <a:rPr lang="hu-HU" sz="1500" dirty="0" smtClean="0"/>
              <a:t>től</a:t>
            </a:r>
            <a:r>
              <a:rPr lang="vi-VN" sz="1500" dirty="0" smtClean="0"/>
              <a:t> </a:t>
            </a:r>
            <a:r>
              <a:rPr lang="vi-VN" sz="1500" dirty="0"/>
              <a:t>&lt;vn</a:t>
            </a:r>
            <a:r>
              <a:rPr lang="vi-VN" sz="1500" dirty="0" smtClean="0"/>
              <a:t>&gt;</a:t>
            </a:r>
            <a:r>
              <a:rPr lang="hu-HU" sz="1500" dirty="0" smtClean="0"/>
              <a:t> -ig</a:t>
            </a:r>
            <a:r>
              <a:rPr lang="vi-VN" sz="1500" dirty="0" smtClean="0"/>
              <a:t> </a:t>
            </a:r>
            <a:r>
              <a:rPr lang="hu-HU" sz="1500" dirty="0" smtClean="0"/>
              <a:t>végezd el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kezdet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en-US" sz="1500" dirty="0" err="1" smtClean="0"/>
              <a:t>st</a:t>
            </a:r>
            <a:r>
              <a:rPr lang="en-US" sz="1500" dirty="0" smtClean="0"/>
              <a:t>[p</a:t>
            </a:r>
            <a:r>
              <a:rPr lang="en-US" sz="1500" dirty="0"/>
              <a:t>]← </a:t>
            </a:r>
            <a:r>
              <a:rPr lang="en-US" sz="1500" dirty="0" err="1"/>
              <a:t>pval</a:t>
            </a:r>
            <a:endParaRPr lang="en-US" sz="1500" dirty="0"/>
          </a:p>
          <a:p>
            <a:pPr>
              <a:buNone/>
            </a:pPr>
            <a:r>
              <a:rPr lang="hu-HU" sz="1500" dirty="0" smtClean="0"/>
              <a:t>         </a:t>
            </a:r>
            <a:r>
              <a:rPr lang="hu-HU" sz="1500" dirty="0" smtClean="0">
                <a:solidFill>
                  <a:srgbClr val="FFC000"/>
                </a:solidFill>
              </a:rPr>
              <a:t>ha</a:t>
            </a:r>
            <a:r>
              <a:rPr lang="vi-VN" sz="1500" dirty="0" smtClean="0"/>
              <a:t> </a:t>
            </a:r>
            <a:r>
              <a:rPr lang="en-US" sz="1600" dirty="0" smtClean="0"/>
              <a:t>&lt;</a:t>
            </a:r>
            <a:r>
              <a:rPr lang="hu-HU" sz="1600" i="1" dirty="0" smtClean="0"/>
              <a:t>megfelel</a:t>
            </a:r>
            <a:r>
              <a:rPr lang="vi-VN" sz="1600" i="1" dirty="0" smtClean="0"/>
              <a:t>(p) </a:t>
            </a:r>
            <a:r>
              <a:rPr lang="hu-HU" sz="1600" i="1" dirty="0" smtClean="0"/>
              <a:t> függvény igazat térít vissza</a:t>
            </a:r>
            <a:r>
              <a:rPr lang="en-US" sz="1600" i="1" dirty="0" smtClean="0"/>
              <a:t>&gt;</a:t>
            </a:r>
            <a:r>
              <a:rPr lang="vi-VN" sz="1600" i="1" dirty="0" smtClean="0"/>
              <a:t> </a:t>
            </a:r>
            <a:r>
              <a:rPr lang="vi-VN" sz="1500" dirty="0" smtClean="0"/>
              <a:t>a</a:t>
            </a:r>
            <a:r>
              <a:rPr lang="hu-HU" sz="1500" dirty="0" smtClean="0"/>
              <a:t>kkor</a:t>
            </a:r>
            <a:endParaRPr lang="vi-VN" sz="1500" dirty="0"/>
          </a:p>
          <a:p>
            <a:pPr>
              <a:buNone/>
            </a:pPr>
            <a:r>
              <a:rPr lang="hu-HU" sz="1500" dirty="0" smtClean="0"/>
              <a:t>                   </a:t>
            </a:r>
            <a:r>
              <a:rPr lang="hu-HU" sz="1500" dirty="0" smtClean="0">
                <a:solidFill>
                  <a:srgbClr val="92D050"/>
                </a:solidFill>
              </a:rPr>
              <a:t>ha</a:t>
            </a:r>
            <a:r>
              <a:rPr lang="pt-BR" sz="1500" dirty="0" smtClean="0"/>
              <a:t> </a:t>
            </a:r>
            <a:r>
              <a:rPr lang="pt-BR" sz="1600" i="1" dirty="0" smtClean="0"/>
              <a:t>&lt;v</a:t>
            </a:r>
            <a:r>
              <a:rPr lang="hu-HU" sz="1600" i="1" dirty="0" smtClean="0"/>
              <a:t>égső megoldáshoz értünk</a:t>
            </a:r>
            <a:r>
              <a:rPr lang="pt-BR" sz="1600" i="1" dirty="0" smtClean="0"/>
              <a:t>&gt; </a:t>
            </a:r>
            <a:r>
              <a:rPr lang="hu-HU" sz="1600" i="1" dirty="0" smtClean="0"/>
              <a:t> </a:t>
            </a:r>
            <a:r>
              <a:rPr lang="pt-BR" sz="1500" dirty="0" smtClean="0"/>
              <a:t>a</a:t>
            </a:r>
            <a:r>
              <a:rPr lang="hu-HU" sz="1500" dirty="0" smtClean="0"/>
              <a:t>kkor</a:t>
            </a:r>
            <a:endParaRPr lang="pt-BR" sz="1500" dirty="0"/>
          </a:p>
          <a:p>
            <a:pPr>
              <a:buNone/>
            </a:pPr>
            <a:r>
              <a:rPr lang="hu-HU" sz="1500" i="1" dirty="0" smtClean="0"/>
              <a:t>                         </a:t>
            </a:r>
            <a:r>
              <a:rPr lang="hu-HU" sz="1600" i="1" dirty="0" smtClean="0"/>
              <a:t>meghív  kiír_vagy_elment_mátrixba_vagy_vektorba_vektor</a:t>
            </a:r>
            <a:r>
              <a:rPr lang="en-US" sz="1600" i="1" dirty="0" smtClean="0"/>
              <a:t> (p)</a:t>
            </a:r>
            <a:endParaRPr lang="en-US" sz="1500" i="1" dirty="0"/>
          </a:p>
          <a:p>
            <a:pPr>
              <a:buNone/>
            </a:pPr>
            <a:r>
              <a:rPr lang="hu-HU" sz="1500" dirty="0" smtClean="0"/>
              <a:t>                    </a:t>
            </a:r>
            <a:r>
              <a:rPr lang="hu-HU" sz="1500" dirty="0" smtClean="0">
                <a:solidFill>
                  <a:srgbClr val="92D050"/>
                </a:solidFill>
              </a:rPr>
              <a:t>különben</a:t>
            </a:r>
            <a:endParaRPr lang="en-US" sz="1500" dirty="0">
              <a:solidFill>
                <a:srgbClr val="92D050"/>
              </a:solidFill>
            </a:endParaRPr>
          </a:p>
          <a:p>
            <a:pPr>
              <a:buNone/>
            </a:pPr>
            <a:r>
              <a:rPr lang="hu-HU" sz="1500" i="1" dirty="0" smtClean="0"/>
              <a:t>                         önmagát_hívja_meg_a</a:t>
            </a:r>
            <a:r>
              <a:rPr lang="en-US" sz="1500" i="1" dirty="0" smtClean="0"/>
              <a:t> </a:t>
            </a:r>
            <a:r>
              <a:rPr lang="hu-HU" sz="1500" i="1" dirty="0" smtClean="0"/>
              <a:t>      </a:t>
            </a:r>
            <a:r>
              <a:rPr lang="en-US" sz="1500" i="1" dirty="0" err="1" smtClean="0"/>
              <a:t>bktr</a:t>
            </a:r>
            <a:r>
              <a:rPr lang="en-US" sz="1500" i="1" dirty="0" smtClean="0"/>
              <a:t> </a:t>
            </a:r>
            <a:r>
              <a:rPr lang="en-US" sz="1500" i="1" dirty="0"/>
              <a:t>(p+1)</a:t>
            </a:r>
          </a:p>
          <a:p>
            <a:pPr>
              <a:buNone/>
            </a:pPr>
            <a:r>
              <a:rPr lang="hu-HU" sz="1500" dirty="0" smtClean="0"/>
              <a:t>        </a:t>
            </a:r>
            <a:r>
              <a:rPr lang="hu-HU" sz="1500" dirty="0" smtClean="0">
                <a:solidFill>
                  <a:schemeClr val="bg2">
                    <a:lumMod val="50000"/>
                  </a:schemeClr>
                </a:solidFill>
              </a:rPr>
              <a:t>vége</a:t>
            </a:r>
            <a:r>
              <a:rPr lang="en-US" sz="15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sz="15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1752600" y="1600200"/>
            <a:ext cx="5334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590800" y="1600200"/>
            <a:ext cx="5334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1295400" y="1905000"/>
            <a:ext cx="381000" cy="228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143000" y="2438400"/>
            <a:ext cx="35814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524000" y="2667000"/>
            <a:ext cx="32004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581400" y="3581400"/>
            <a:ext cx="10668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i="1" dirty="0" smtClean="0"/>
              <a:t>Megválaszolandó kérdések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>
              <a:alpha val="16863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ebdings" pitchFamily="18" charset="2"/>
              <a:buChar char=""/>
            </a:pPr>
            <a:r>
              <a:rPr lang="hu-HU" sz="1500" i="1" dirty="0" smtClean="0">
                <a:hlinkClick r:id="rId3" action="ppaction://hlinksldjump"/>
              </a:rPr>
              <a:t>Honnan veszi a lehetséges részmegoldásokat, egy egy megoldás esetén?</a:t>
            </a:r>
            <a:endParaRPr lang="hu-HU" sz="1500" i="1" dirty="0" smtClean="0"/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ebdings" pitchFamily="18" charset="2"/>
              <a:buChar char=""/>
            </a:pPr>
            <a:r>
              <a:rPr lang="hu-HU" sz="1500" i="1" dirty="0" smtClean="0"/>
              <a:t>Mikor jutunk egy megoldáshoz?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ebdings" pitchFamily="18" charset="2"/>
              <a:buChar char=""/>
            </a:pPr>
            <a:r>
              <a:rPr lang="hu-HU" sz="1500" i="1" dirty="0" smtClean="0"/>
              <a:t>Mikor jó egy részmegoldás?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ebdings" pitchFamily="18" charset="2"/>
              <a:buChar char=""/>
            </a:pPr>
            <a:r>
              <a:rPr lang="hu-HU" sz="1500" i="1" dirty="0" smtClean="0"/>
              <a:t>Hány megoldásra számíthatunk? Lehete meghatározni ezt előre? Hogyan?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ebdings" pitchFamily="18" charset="2"/>
              <a:buChar char=""/>
            </a:pPr>
            <a:r>
              <a:rPr lang="hu-HU" sz="1500" i="1" dirty="0" smtClean="0"/>
              <a:t>Kell –e a megoldások halmazából optimálisat kiválasztani, vagy T tulajdonságuakat, vagy más utólagos műveletet végezni ezekkel, mely ezen megoldások összehasonlítását ígényli?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76200"/>
            <a:ext cx="8077200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hu-HU" sz="1500" u="sng" dirty="0" smtClean="0"/>
              <a:t>Vektorral </a:t>
            </a:r>
            <a:r>
              <a:rPr lang="hu-HU" sz="1500" dirty="0" smtClean="0"/>
              <a:t>dolgozunk, melynek vagy az elemeit, vagy az elemeinek az indexeit mentjük egy - egy  verem szintre.</a:t>
            </a:r>
            <a:endParaRPr lang="en-US" sz="15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4038600"/>
            <a:ext cx="807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hu-HU" sz="1500" dirty="0" smtClean="0"/>
              <a:t>De megtörténhet az is, hogy egy – egy veremszintre </a:t>
            </a:r>
            <a:r>
              <a:rPr lang="hu-HU" sz="1500" u="sng" dirty="0" smtClean="0"/>
              <a:t>más - más vektor </a:t>
            </a:r>
            <a:r>
              <a:rPr lang="hu-HU" sz="1500" dirty="0" smtClean="0"/>
              <a:t>eleme kerül (vagy </a:t>
            </a:r>
            <a:r>
              <a:rPr lang="hu-HU" sz="1500" u="sng" dirty="0" smtClean="0"/>
              <a:t>vektorban alvektor </a:t>
            </a:r>
            <a:r>
              <a:rPr lang="hu-HU" sz="1500" dirty="0" smtClean="0"/>
              <a:t>eleme), nem ugyan az a vektoré. Lásd a Descartes szorzatot is.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hu-HU" sz="1500" dirty="0" smtClean="0"/>
              <a:t>Ha </a:t>
            </a:r>
            <a:r>
              <a:rPr lang="hu-HU" sz="1500" u="sng" dirty="0" smtClean="0"/>
              <a:t>mátrixból nyerjük</a:t>
            </a:r>
            <a:r>
              <a:rPr lang="hu-HU" sz="1500" dirty="0" smtClean="0"/>
              <a:t>, akkor a </a:t>
            </a:r>
            <a:r>
              <a:rPr lang="hu-HU" sz="1500" i="1" dirty="0" smtClean="0">
                <a:solidFill>
                  <a:srgbClr val="92D050"/>
                </a:solidFill>
              </a:rPr>
              <a:t>mátrix sora </a:t>
            </a:r>
            <a:r>
              <a:rPr lang="hu-HU" sz="1500" dirty="0" smtClean="0"/>
              <a:t>lesz a </a:t>
            </a:r>
            <a:r>
              <a:rPr lang="hu-HU" sz="1500" i="1" cap="small" dirty="0" smtClean="0">
                <a:solidFill>
                  <a:srgbClr val="FF0000"/>
                </a:solidFill>
              </a:rPr>
              <a:t>verem szintje</a:t>
            </a:r>
            <a:r>
              <a:rPr lang="hu-HU" sz="1500" cap="small" dirty="0" smtClean="0"/>
              <a:t> </a:t>
            </a:r>
            <a:r>
              <a:rPr lang="hu-HU" sz="1500" dirty="0" smtClean="0"/>
              <a:t>és az </a:t>
            </a:r>
            <a:r>
              <a:rPr lang="hu-HU" sz="1500" i="1" dirty="0" smtClean="0">
                <a:solidFill>
                  <a:srgbClr val="00B050"/>
                </a:solidFill>
              </a:rPr>
              <a:t>oszlopa</a:t>
            </a:r>
            <a:r>
              <a:rPr lang="hu-HU" sz="1500" dirty="0" smtClean="0"/>
              <a:t> a </a:t>
            </a:r>
            <a:r>
              <a:rPr lang="hu-HU" sz="1500" b="1" i="1" cap="small" dirty="0" smtClean="0">
                <a:solidFill>
                  <a:srgbClr val="FF0000"/>
                </a:solidFill>
              </a:rPr>
              <a:t>szintre kerülő elem </a:t>
            </a:r>
            <a:r>
              <a:rPr lang="hu-HU" sz="1500" dirty="0" smtClean="0"/>
              <a:t>értéke </a:t>
            </a:r>
            <a:r>
              <a:rPr lang="hu-HU" sz="1500" i="1" dirty="0" smtClean="0">
                <a:solidFill>
                  <a:srgbClr val="00B0F0"/>
                </a:solidFill>
              </a:rPr>
              <a:t>vagy egy másik mátrixot használunk a verem helyett</a:t>
            </a:r>
            <a:r>
              <a:rPr lang="hu-HU" sz="1500" dirty="0" smtClean="0"/>
              <a:t>, ahhoz, hogy bejelöljük azokat az elemeket, amiket egy megoldásba lehetséges jó részmegoldásként érintettünk már. Lásd a Labirintus feladatot.</a:t>
            </a:r>
            <a:endParaRPr lang="en-US" sz="15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0" y="1447800"/>
          <a:ext cx="7620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1981200" y="1524000"/>
            <a:ext cx="3124200" cy="2362200"/>
            <a:chOff x="1981200" y="2057400"/>
            <a:chExt cx="3124200" cy="2362200"/>
          </a:xfrm>
        </p:grpSpPr>
        <p:sp>
          <p:nvSpPr>
            <p:cNvPr id="7" name="Left Brace 6"/>
            <p:cNvSpPr/>
            <p:nvPr/>
          </p:nvSpPr>
          <p:spPr>
            <a:xfrm>
              <a:off x="1981200" y="2057400"/>
              <a:ext cx="1143000" cy="23622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95600" y="3124200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Verem szerkezet</a:t>
              </a:r>
              <a:endParaRPr lang="en-US" dirty="0"/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 flipV="1">
            <a:off x="1828800" y="1600200"/>
            <a:ext cx="2438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43400" y="14478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Legfelső szint</a:t>
            </a:r>
            <a:endParaRPr lang="en-US" dirty="0"/>
          </a:p>
        </p:txBody>
      </p:sp>
      <p:cxnSp>
        <p:nvCxnSpPr>
          <p:cNvPr id="12" name="Straight Arrow Connector 11"/>
          <p:cNvCxnSpPr>
            <a:endCxn id="13" idx="1"/>
          </p:cNvCxnSpPr>
          <p:nvPr/>
        </p:nvCxnSpPr>
        <p:spPr>
          <a:xfrm>
            <a:off x="1905000" y="3657600"/>
            <a:ext cx="25146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19600" y="36576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Legalsó szint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219200" y="1524000"/>
            <a:ext cx="609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7" idx="2"/>
          </p:cNvCxnSpPr>
          <p:nvPr/>
        </p:nvCxnSpPr>
        <p:spPr>
          <a:xfrm rot="5400000">
            <a:off x="723900" y="3009900"/>
            <a:ext cx="1600200" cy="1588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5400000">
            <a:off x="176599" y="2871399"/>
            <a:ext cx="1752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elemek elérési sorrendje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0"/>
                            </p:stCondLst>
                            <p:childTnLst>
                              <p:par>
                                <p:cTn id="24" presetID="1" presetClass="emph" presetSubtype="2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0"/>
                            </p:stCondLst>
                            <p:childTnLst>
                              <p:par>
                                <p:cTn id="37" presetID="47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7" grpId="0" animBg="1"/>
      <p:bldP spid="17" grpId="1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ab1.jpg"/>
          <p:cNvPicPr>
            <a:picLocks noChangeAspect="1"/>
          </p:cNvPicPr>
          <p:nvPr/>
        </p:nvPicPr>
        <p:blipFill>
          <a:blip r:embed="rId4"/>
          <a:srcRect l="15333" t="10000" r="16667" b="14000"/>
          <a:stretch>
            <a:fillRect/>
          </a:stretch>
        </p:blipFill>
        <p:spPr>
          <a:xfrm>
            <a:off x="7022432" y="4495800"/>
            <a:ext cx="2045368" cy="228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716441"/>
            <a:ext cx="8229600" cy="1874359"/>
          </a:xfrm>
          <a:prstGeom prst="rect">
            <a:avLst/>
          </a:prstGeom>
          <a:solidFill>
            <a:schemeClr val="bg2">
              <a:alpha val="38824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  <a:buSzPct val="305000"/>
              <a:buBlip>
                <a:blip r:embed="rId4"/>
              </a:buBlip>
            </a:pPr>
            <a:r>
              <a:rPr lang="hu-HU" sz="1500" dirty="0" smtClean="0"/>
              <a:t>Vegyel egy A4-es kockás lapot, rajzolj egy labirintust, úgy, hogy az utakat ábrázoló kockákat besatírozod halványan ceruzával.</a:t>
            </a:r>
          </a:p>
          <a:p>
            <a:pPr algn="just">
              <a:lnSpc>
                <a:spcPct val="200000"/>
              </a:lnSpc>
              <a:buSzPct val="305000"/>
              <a:buBlip>
                <a:blip r:embed="rId4"/>
              </a:buBlip>
            </a:pPr>
            <a:r>
              <a:rPr lang="hu-HU" sz="1500" dirty="0" smtClean="0"/>
              <a:t>Majd rajzold le mégegyszer ugyanazt a labirintust és helyezd el a kiinduló pontba Bodrit, majd keresd meg, hány kivezető utat találhat, minden talált utat satírozd be különböző színnel.</a:t>
            </a:r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ab1.jpg"/>
          <p:cNvPicPr>
            <a:picLocks noChangeAspect="1"/>
          </p:cNvPicPr>
          <p:nvPr/>
        </p:nvPicPr>
        <p:blipFill>
          <a:blip r:embed="rId4"/>
          <a:srcRect l="15333" t="10000" r="16667" b="14000"/>
          <a:stretch>
            <a:fillRect/>
          </a:stretch>
        </p:blipFill>
        <p:spPr>
          <a:xfrm>
            <a:off x="7022432" y="4495800"/>
            <a:ext cx="2045368" cy="228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716441"/>
            <a:ext cx="8229600" cy="1874359"/>
          </a:xfrm>
          <a:prstGeom prst="rect">
            <a:avLst/>
          </a:prstGeom>
          <a:solidFill>
            <a:schemeClr val="bg2">
              <a:alpha val="38824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  <a:buSzPct val="305000"/>
              <a:buBlip>
                <a:blip r:embed="rId4"/>
              </a:buBlip>
            </a:pPr>
            <a:r>
              <a:rPr lang="hu-HU" sz="1500" dirty="0" smtClean="0"/>
              <a:t>Vegyel egy A4-es kockás lapot, rajzolj egy labirintust, úgy, hogy az utakat ábrázoló kockákat besatírozod halványan ceruzával.</a:t>
            </a:r>
          </a:p>
          <a:p>
            <a:pPr algn="just">
              <a:lnSpc>
                <a:spcPct val="200000"/>
              </a:lnSpc>
              <a:buSzPct val="305000"/>
              <a:buBlip>
                <a:blip r:embed="rId4"/>
              </a:buBlip>
            </a:pPr>
            <a:r>
              <a:rPr lang="hu-HU" sz="1500" dirty="0" smtClean="0"/>
              <a:t>Majd rajzold le mégegyszer ugyanazt a labirintust és helyezd el a kiinduló pontba Bodrit, majd keresd meg, hány kivezető utat találhat, minden talált utat satírozd be különböző színnel.</a:t>
            </a:r>
            <a:endParaRPr lang="en-US" sz="1500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2961144"/>
            <a:ext cx="5638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SzPct val="287000"/>
              <a:buBlip>
                <a:blip r:embed="rId5"/>
              </a:buBlip>
            </a:pPr>
            <a:r>
              <a:rPr lang="hu-HU" sz="1500" dirty="0" smtClean="0"/>
              <a:t>Hány utat találsz, tudod –e mindig előre?</a:t>
            </a:r>
          </a:p>
          <a:p>
            <a:pPr>
              <a:lnSpc>
                <a:spcPct val="200000"/>
              </a:lnSpc>
              <a:buSzPct val="287000"/>
              <a:buBlip>
                <a:blip r:embed="rId5"/>
              </a:buBlip>
            </a:pPr>
            <a:r>
              <a:rPr lang="hu-HU" sz="1500" dirty="0" smtClean="0"/>
              <a:t>Bodri eljut mindig a csonthoz?</a:t>
            </a:r>
          </a:p>
          <a:p>
            <a:pPr>
              <a:lnSpc>
                <a:spcPct val="200000"/>
              </a:lnSpc>
              <a:buSzPct val="287000"/>
              <a:buBlip>
                <a:blip r:embed="rId5"/>
              </a:buBlip>
            </a:pPr>
            <a:r>
              <a:rPr lang="hu-HU" sz="1500" dirty="0" smtClean="0"/>
              <a:t>Van –e kapcsolat a, közös a talált utak között?</a:t>
            </a:r>
          </a:p>
          <a:p>
            <a:pPr>
              <a:lnSpc>
                <a:spcPct val="200000"/>
              </a:lnSpc>
              <a:buSzPct val="287000"/>
              <a:buBlip>
                <a:blip r:embed="rId5"/>
              </a:buBlip>
            </a:pPr>
            <a:r>
              <a:rPr lang="hu-HU" sz="1500" dirty="0" smtClean="0"/>
              <a:t>Hogyan találta meg az utat? Ird le a lépéseit Bodrinak. A különböző lépést külön sorszámmal tüntesd fel.</a:t>
            </a:r>
          </a:p>
          <a:p>
            <a:endParaRPr lang="en-US" dirty="0"/>
          </a:p>
        </p:txBody>
      </p:sp>
      <p:pic>
        <p:nvPicPr>
          <p:cNvPr id="5" name="Picture 4" descr="imagesCAFBUO0G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5975" y="2781300"/>
            <a:ext cx="2790825" cy="1638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68699" y="5879068"/>
            <a:ext cx="3346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http://prog.ide.sk/pas2.php?s=40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f359fd363471f8091b834c417286181ae76c5bf"/>
</p:tagLst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1132</Words>
  <Application>Microsoft Office PowerPoint</Application>
  <PresentationFormat>On-screen Show (4:3)</PresentationFormat>
  <Paragraphs>194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 backtracking módszer.</vt:lpstr>
      <vt:lpstr>A backtracking nem rekurzív változata, azaz az iteratív alakja</vt:lpstr>
      <vt:lpstr>A backtracking nem rekurzív változata, azaz az iteratív alakja</vt:lpstr>
      <vt:lpstr>A backtracking rekurzív változata</vt:lpstr>
      <vt:lpstr>A backtracking rekurzív változata</vt:lpstr>
      <vt:lpstr>Megválaszolandó kérdések</vt:lpstr>
      <vt:lpstr>Slide 7</vt:lpstr>
      <vt:lpstr>Slide 8</vt:lpstr>
      <vt:lpstr>Slide 9</vt:lpstr>
      <vt:lpstr>Slide 10</vt:lpstr>
      <vt:lpstr>Slide 11</vt:lpstr>
      <vt:lpstr>A backtracking rekurzív változata a permutációra</vt:lpstr>
      <vt:lpstr>A backtracking rekurzív változata a variációra</vt:lpstr>
      <vt:lpstr>A backtracking rekurzív változata a variációra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backtracking módszer.</dc:title>
  <dc:creator>kalika</dc:creator>
  <cp:lastModifiedBy>kalika</cp:lastModifiedBy>
  <cp:revision>77</cp:revision>
  <dcterms:created xsi:type="dcterms:W3CDTF">2013-04-28T13:33:19Z</dcterms:created>
  <dcterms:modified xsi:type="dcterms:W3CDTF">2013-04-28T19:55:49Z</dcterms:modified>
</cp:coreProperties>
</file>